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404" r:id="rId4"/>
    <p:sldId id="407" r:id="rId5"/>
    <p:sldId id="406" r:id="rId6"/>
    <p:sldId id="440" r:id="rId7"/>
    <p:sldId id="439" r:id="rId8"/>
    <p:sldId id="421" r:id="rId9"/>
    <p:sldId id="422" r:id="rId10"/>
    <p:sldId id="423" r:id="rId11"/>
    <p:sldId id="436" r:id="rId12"/>
    <p:sldId id="428" r:id="rId13"/>
    <p:sldId id="431" r:id="rId14"/>
    <p:sldId id="432" r:id="rId15"/>
    <p:sldId id="424" r:id="rId16"/>
    <p:sldId id="415" r:id="rId17"/>
    <p:sldId id="437" r:id="rId18"/>
    <p:sldId id="420" r:id="rId19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176"/>
    <a:srgbClr val="0000CC"/>
    <a:srgbClr val="FF0066"/>
    <a:srgbClr val="0066FF"/>
    <a:srgbClr val="FF66CC"/>
    <a:srgbClr val="FFFF00"/>
    <a:srgbClr val="FF99CC"/>
    <a:srgbClr val="FFEB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31420697601959E-2"/>
          <c:y val="4.0839895013123378E-2"/>
          <c:w val="0.82160180333945243"/>
          <c:h val="0.83013914927300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rgbClr val="FC510C"/>
            </a:solidFill>
            <a:ln w="2926">
              <a:solidFill>
                <a:prstClr val="black"/>
              </a:solidFill>
            </a:ln>
          </c:spPr>
          <c:invertIfNegative val="0"/>
          <c:dLbls>
            <c:spPr>
              <a:noFill/>
              <a:ln w="23420">
                <a:noFill/>
              </a:ln>
            </c:spPr>
            <c:txPr>
              <a:bodyPr/>
              <a:lstStyle/>
              <a:p>
                <a:pPr>
                  <a:defRPr sz="1106" baseline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手拖手</c:v>
                </c:pt>
                <c:pt idx="1">
                  <c:v>擁抱</c:v>
                </c:pt>
                <c:pt idx="2">
                  <c:v>接吻</c:v>
                </c:pt>
                <c:pt idx="3">
                  <c:v>愛撫</c:v>
                </c:pt>
                <c:pt idx="4">
                  <c:v>性交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</c:v>
                </c:pt>
                <c:pt idx="1">
                  <c:v>73</c:v>
                </c:pt>
                <c:pt idx="2">
                  <c:v>59</c:v>
                </c:pt>
                <c:pt idx="3">
                  <c:v>31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008E00"/>
            </a:solidFill>
            <a:ln w="2926">
              <a:solidFill>
                <a:prstClr val="black"/>
              </a:solidFill>
            </a:ln>
          </c:spPr>
          <c:invertIfNegative val="0"/>
          <c:dLbls>
            <c:spPr>
              <a:noFill/>
              <a:ln w="23420">
                <a:noFill/>
              </a:ln>
            </c:spPr>
            <c:txPr>
              <a:bodyPr/>
              <a:lstStyle/>
              <a:p>
                <a:pPr>
                  <a:defRPr sz="1106" baseline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手拖手</c:v>
                </c:pt>
                <c:pt idx="1">
                  <c:v>擁抱</c:v>
                </c:pt>
                <c:pt idx="2">
                  <c:v>接吻</c:v>
                </c:pt>
                <c:pt idx="3">
                  <c:v>愛撫</c:v>
                </c:pt>
                <c:pt idx="4">
                  <c:v>性交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77</c:v>
                </c:pt>
                <c:pt idx="1">
                  <c:v>73</c:v>
                </c:pt>
                <c:pt idx="2">
                  <c:v>58</c:v>
                </c:pt>
                <c:pt idx="3">
                  <c:v>42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overlap val="-15"/>
        <c:axId val="1688621760"/>
        <c:axId val="1688622848"/>
      </c:barChart>
      <c:catAx>
        <c:axId val="168862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66FF"/>
                </a:solidFill>
              </a:defRPr>
            </a:pPr>
            <a:endParaRPr lang="zh-HK"/>
          </a:p>
        </c:txPr>
        <c:crossAx val="1688622848"/>
        <c:crosses val="autoZero"/>
        <c:auto val="1"/>
        <c:lblAlgn val="ctr"/>
        <c:lblOffset val="100"/>
        <c:noMultiLvlLbl val="0"/>
      </c:catAx>
      <c:valAx>
        <c:axId val="168862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8621760"/>
        <c:crosses val="autoZero"/>
        <c:crossBetween val="between"/>
      </c:valAx>
      <c:spPr>
        <a:noFill/>
        <a:ln w="23420">
          <a:noFill/>
        </a:ln>
      </c:spPr>
    </c:plotArea>
    <c:legend>
      <c:legendPos val="r"/>
      <c:layout>
        <c:manualLayout>
          <c:xMode val="edge"/>
          <c:yMode val="edge"/>
          <c:x val="0.87546849626252854"/>
          <c:y val="0.42151794392037634"/>
          <c:w val="0.10424128562877011"/>
          <c:h val="0.207228710272602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59"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31420697601959E-2"/>
          <c:y val="4.0839895013123378E-2"/>
          <c:w val="0.82160180333945243"/>
          <c:h val="0.83013914927300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rgbClr val="FC510C"/>
            </a:solidFill>
            <a:ln w="3166">
              <a:solidFill>
                <a:prstClr val="black"/>
              </a:solidFill>
            </a:ln>
          </c:spPr>
          <c:invertIfNegative val="0"/>
          <c:dLbls>
            <c:spPr>
              <a:noFill/>
              <a:ln w="25340">
                <a:noFill/>
              </a:ln>
            </c:spPr>
            <c:txPr>
              <a:bodyPr/>
              <a:lstStyle/>
              <a:p>
                <a:pPr>
                  <a:defRPr sz="1196" baseline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手拖手</c:v>
                </c:pt>
                <c:pt idx="1">
                  <c:v>擁抱</c:v>
                </c:pt>
                <c:pt idx="2">
                  <c:v>接吻</c:v>
                </c:pt>
                <c:pt idx="3">
                  <c:v>愛撫</c:v>
                </c:pt>
                <c:pt idx="4">
                  <c:v>性交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57</c:v>
                </c:pt>
                <c:pt idx="2">
                  <c:v>28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008E00"/>
            </a:solidFill>
            <a:ln w="3166">
              <a:solidFill>
                <a:prstClr val="black"/>
              </a:solidFill>
            </a:ln>
          </c:spPr>
          <c:invertIfNegative val="0"/>
          <c:dLbls>
            <c:spPr>
              <a:noFill/>
              <a:ln w="25340">
                <a:noFill/>
              </a:ln>
            </c:spPr>
            <c:txPr>
              <a:bodyPr/>
              <a:lstStyle/>
              <a:p>
                <a:pPr>
                  <a:defRPr sz="1196" baseline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手拖手</c:v>
                </c:pt>
                <c:pt idx="1">
                  <c:v>擁抱</c:v>
                </c:pt>
                <c:pt idx="2">
                  <c:v>接吻</c:v>
                </c:pt>
                <c:pt idx="3">
                  <c:v>愛撫</c:v>
                </c:pt>
                <c:pt idx="4">
                  <c:v>性交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</c:v>
                </c:pt>
                <c:pt idx="1">
                  <c:v>55</c:v>
                </c:pt>
                <c:pt idx="2">
                  <c:v>30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overlap val="-15"/>
        <c:axId val="1688623392"/>
        <c:axId val="1688613056"/>
      </c:barChart>
      <c:catAx>
        <c:axId val="16886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66FF"/>
                </a:solidFill>
              </a:defRPr>
            </a:pPr>
            <a:endParaRPr lang="zh-HK"/>
          </a:p>
        </c:txPr>
        <c:crossAx val="1688613056"/>
        <c:crosses val="autoZero"/>
        <c:auto val="1"/>
        <c:lblAlgn val="ctr"/>
        <c:lblOffset val="100"/>
        <c:noMultiLvlLbl val="0"/>
      </c:catAx>
      <c:valAx>
        <c:axId val="168861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8623392"/>
        <c:crosses val="autoZero"/>
        <c:crossBetween val="between"/>
      </c:valAx>
      <c:spPr>
        <a:noFill/>
        <a:ln w="25340">
          <a:noFill/>
        </a:ln>
      </c:spPr>
    </c:plotArea>
    <c:legend>
      <c:legendPos val="r"/>
      <c:layout>
        <c:manualLayout>
          <c:xMode val="edge"/>
          <c:yMode val="edge"/>
          <c:x val="0.87546849626252854"/>
          <c:y val="0.42151794392037634"/>
          <c:w val="0.10424128562877011"/>
          <c:h val="0.207228710272602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5"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46756655418074E-2"/>
          <c:y val="8.0543238016300603E-2"/>
          <c:w val="0.9287471208956023"/>
          <c:h val="0.6087648782274309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女(中三至中六)</c:v>
                </c:pt>
              </c:strCache>
            </c:strRef>
          </c:tx>
          <c:spPr>
            <a:ln w="18902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2"/>
            <c:spPr>
              <a:solidFill>
                <a:schemeClr val="accent1"/>
              </a:solidFill>
              <a:ln w="9436">
                <a:solidFill>
                  <a:srgbClr val="FF0000"/>
                </a:solidFill>
              </a:ln>
              <a:effectLst/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-2.8911564625850355E-2"/>
                  <c:y val="-6.70551871805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12244897959183E-2"/>
                  <c:y val="-6.2669222268269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312925170068028E-2"/>
                  <c:y val="-6.622945158171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13605442176874E-2"/>
                  <c:y val="-7.2395703826495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013605442176874E-2"/>
                  <c:y val="-5.2245821246028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工作表1!$B$1:$F$1</c:f>
              <c:strCache>
                <c:ptCount val="5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</c:strCache>
            </c:strRef>
          </c:cat>
          <c:val>
            <c:numRef>
              <c:f>工作表1!$B$2:$F$2</c:f>
              <c:numCache>
                <c:formatCode>General</c:formatCode>
                <c:ptCount val="5"/>
                <c:pt idx="0">
                  <c:v>14.9</c:v>
                </c:pt>
                <c:pt idx="1">
                  <c:v>14.4</c:v>
                </c:pt>
                <c:pt idx="2">
                  <c:v>15.1</c:v>
                </c:pt>
                <c:pt idx="3">
                  <c:v>15.3</c:v>
                </c:pt>
                <c:pt idx="4">
                  <c:v>15.5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男(中三至中六)</c:v>
                </c:pt>
              </c:strCache>
            </c:strRef>
          </c:tx>
          <c:spPr>
            <a:ln w="18902" cap="rnd">
              <a:solidFill>
                <a:srgbClr val="0000CC"/>
              </a:solidFill>
              <a:round/>
              <a:headEnd w="sm" len="sm"/>
            </a:ln>
            <a:effectLst/>
          </c:spPr>
          <c:marker>
            <c:symbol val="square"/>
            <c:size val="2"/>
            <c:spPr>
              <a:solidFill>
                <a:schemeClr val="accent2"/>
              </a:solidFill>
              <a:ln w="9436">
                <a:solidFill>
                  <a:srgbClr val="0000C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6122448979592E-2"/>
                  <c:y val="6.514657980456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16326530612242E-2"/>
                  <c:y val="8.4727862964497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013605442176936E-2"/>
                  <c:y val="5.745752175714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809523809523933E-2"/>
                  <c:y val="8.4598874153888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612244897959183E-2"/>
                  <c:y val="7.0358306188925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 panose="020B0604020202020204" pitchFamily="34" charset="-120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工作表1!$B$1:$F$1</c:f>
              <c:strCache>
                <c:ptCount val="5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</c:strCache>
            </c:strRef>
          </c:cat>
          <c:val>
            <c:numRef>
              <c:f>工作表1!$B$3:$F$3</c:f>
              <c:numCache>
                <c:formatCode>General</c:formatCode>
                <c:ptCount val="5"/>
                <c:pt idx="0">
                  <c:v>14.5</c:v>
                </c:pt>
                <c:pt idx="1">
                  <c:v>14.2</c:v>
                </c:pt>
                <c:pt idx="2">
                  <c:v>13.8</c:v>
                </c:pt>
                <c:pt idx="3">
                  <c:v>15</c:v>
                </c:pt>
                <c:pt idx="4">
                  <c:v>15.2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8626656"/>
        <c:axId val="1688614144"/>
      </c:lineChart>
      <c:catAx>
        <c:axId val="16886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688614144"/>
        <c:crosses val="autoZero"/>
        <c:auto val="1"/>
        <c:lblAlgn val="ctr"/>
        <c:lblOffset val="100"/>
        <c:noMultiLvlLbl val="0"/>
      </c:catAx>
      <c:valAx>
        <c:axId val="1688614144"/>
        <c:scaling>
          <c:orientation val="minMax"/>
          <c:min val="13"/>
        </c:scaling>
        <c:delete val="1"/>
        <c:axPos val="l"/>
        <c:majorGridlines>
          <c:spPr>
            <a:ln w="15728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88626656"/>
        <c:crosses val="autoZero"/>
        <c:crossBetween val="between"/>
        <c:majorUnit val="1"/>
      </c:valAx>
      <c:spPr>
        <a:noFill/>
        <a:ln w="25382">
          <a:noFill/>
        </a:ln>
      </c:spPr>
    </c:plotArea>
    <c:legend>
      <c:legendPos val="b"/>
      <c:layout>
        <c:manualLayout>
          <c:xMode val="edge"/>
          <c:yMode val="edge"/>
          <c:x val="5.2984816024241758E-2"/>
          <c:y val="0.84946524471094487"/>
          <c:w val="0.89746920691745458"/>
          <c:h val="0.10976293133914816"/>
        </c:manualLayout>
      </c:layout>
      <c:overlay val="0"/>
      <c:spPr>
        <a:noFill/>
        <a:ln w="252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CF9F4B-CDAC-4682-86CA-D9A5B6F3E029}" type="datetimeFigureOut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695667-5435-45DB-B186-3E198A31A4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32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C7A461-3257-454C-AA42-C7C199AE673A}" type="datetimeFigureOut">
              <a:rPr lang="zh-TW" altLang="en-US"/>
              <a:pPr>
                <a:defRPr/>
              </a:pPr>
              <a:t>2019/6/20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FB2A66-C8DA-4AB9-97EE-6A38A88577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199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68583E-ECDB-44A0-BDE3-3C08F40492DA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269BB2-851C-41CA-8D19-2DF6FECE23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15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1040-B748-4961-B7B5-49DF8107046D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B8C5-60E1-4BA6-9F90-C2A0FC0A77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02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3F48-1149-4277-A7CF-A694D62A7D7C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DC9E-C941-434F-805A-C94D5B5A8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710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425-768A-439E-8CFC-ADE64F81333E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98D5-5222-48F2-83E6-630961D72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83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E1D-282A-4C32-B2B5-17F1DBC21CC0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290326A-E829-40AC-8B16-2CF4FD3CA9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801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0B8B-84D7-49B2-93D8-43B168166328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E7BE-B42E-497D-86D2-6D8EBE06E7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2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60F7-12A3-4AEA-901E-30705F29B760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96A8-8912-4AF5-9868-65AD8E1FE9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20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697E-E153-4FB9-9752-71C5560487FE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F7B8-9F8F-4CE6-BA91-D5A874F416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25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DA49-05FA-4348-9094-C038D1E9EF53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B5EC10-CB1E-4934-B739-90E3AFF161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26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ED7F-BA14-46E6-B37A-3C868963820A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5B9B-0289-480D-AD49-E1F23435FD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40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B10C-9FBF-4EC1-B290-D243991A3853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33C5C03-7FB2-4599-92DD-1E9F5AD2AD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70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6CD9FCB4-0E69-4129-9F93-270AFB69CF55}" type="datetimeFigureOut">
              <a:rPr lang="en-US" altLang="zh-TW"/>
              <a:pPr>
                <a:defRPr/>
              </a:pPr>
              <a:t>6/20/2019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143A862F-C7EB-4786-BA0A-1D2600E9EC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199" r:id="rId2"/>
    <p:sldLayoutId id="2147485211" r:id="rId3"/>
    <p:sldLayoutId id="2147485200" r:id="rId4"/>
    <p:sldLayoutId id="2147485201" r:id="rId5"/>
    <p:sldLayoutId id="2147485202" r:id="rId6"/>
    <p:sldLayoutId id="2147485212" r:id="rId7"/>
    <p:sldLayoutId id="2147485203" r:id="rId8"/>
    <p:sldLayoutId id="2147485213" r:id="rId9"/>
    <p:sldLayoutId id="2147485204" r:id="rId10"/>
    <p:sldLayoutId id="21474852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12186" y="2209800"/>
            <a:ext cx="5724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男女身體界線</a:t>
            </a:r>
            <a:endParaRPr kumimoji="0" lang="en-US" altLang="zh-TW" sz="7200" dirty="0">
              <a:ln w="11430"/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451975" cy="990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家計會 </a:t>
            </a:r>
            <a:r>
              <a:rPr lang="en-US" altLang="zh-TW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2016</a:t>
            </a:r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年青少年與性研究</a:t>
            </a:r>
            <a:endParaRPr lang="zh-HK" altLang="en-US" dirty="0" smtClean="0"/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68"/>
          <p:cNvSpPr>
            <a:spLocks noChangeArrowheads="1"/>
          </p:cNvSpPr>
          <p:nvPr/>
        </p:nvSpPr>
        <p:spPr bwMode="auto">
          <a:xfrm>
            <a:off x="4037474" y="1713705"/>
            <a:ext cx="36471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u="sng" dirty="0" smtClean="0">
                <a:solidFill>
                  <a:srgbClr val="5A16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第一次性交平均年齡</a:t>
            </a:r>
            <a:endParaRPr lang="zh-TW" altLang="en-US" sz="3000" u="sng" dirty="0">
              <a:solidFill>
                <a:srgbClr val="5A160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內容版面配置區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67293"/>
              </p:ext>
            </p:extLst>
          </p:nvPr>
        </p:nvGraphicFramePr>
        <p:xfrm>
          <a:off x="919162" y="2438400"/>
          <a:ext cx="9883775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07269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580437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青少年性價值觀質性調查（</a:t>
            </a:r>
            <a:r>
              <a:rPr lang="en-US" altLang="zh-TW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0DC083-D439-4AA2-AF14-64E48E061A36}" type="slidenum">
              <a:rPr kumimoji="0" lang="en-US" altLang="zh-TW" smtClean="0">
                <a:solidFill>
                  <a:srgbClr val="FFFFFF"/>
                </a:solidFill>
              </a:rPr>
              <a:pPr/>
              <a:t>11</a:t>
            </a:fld>
            <a:endParaRPr kumimoji="0" lang="en-US" altLang="zh-TW" smtClean="0">
              <a:solidFill>
                <a:srgbClr val="FFFFFF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>
          <a:xfrm>
            <a:off x="1212850" y="1768476"/>
            <a:ext cx="9988550" cy="4873625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研究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機構：香港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青年協會、香港城市大學應用社會科學系</a:t>
            </a:r>
          </a:p>
          <a:p>
            <a:pPr marL="361950" indent="-361950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訪問 </a:t>
            </a: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36 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位</a:t>
            </a:r>
            <a:r>
              <a:rPr lang="en-US" altLang="zh-TW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10-24 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歲曾有性經驗的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青少年</a:t>
            </a:r>
            <a:endParaRPr lang="en-US" altLang="zh-TW" sz="2800" dirty="0" smtClean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361950" indent="-361950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以質性調查方法訪問他們第一次戀愛及性行為，並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探討</a:t>
            </a:r>
            <a:r>
              <a:rPr lang="zh-TW" altLang="en-US" sz="2800" dirty="0">
                <a:solidFill>
                  <a:srgbClr val="0000CC"/>
                </a:solidFill>
                <a:latin typeface="微軟正黑體" panose="020B0604030504040204" pitchFamily="34" charset="-120"/>
              </a:rPr>
              <a:t>第一次的性經驗如何影響其日後的性價值觀及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態度</a:t>
            </a:r>
            <a:endParaRPr lang="zh-TW" altLang="en-US" sz="2800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21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580437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青少年性價值觀質性調查（</a:t>
            </a:r>
            <a:r>
              <a:rPr lang="en-US" altLang="zh-TW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212850" y="1768476"/>
            <a:ext cx="8434387" cy="48736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 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位曾有性經驗的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10-24</a:t>
            </a: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歲青少年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青少年於自己家或對方發生第一次性行為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受訪男性較多在第一次性行為中作出主導的角色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男性較著重個人滿足及官能刺激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女性較容易出現掙扎和矛盾</a:t>
            </a: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大部份女性認為戀愛關係比性行為重要，甚至為了維繫關係而不敢拒絕或半推半就下發生性行為</a:t>
            </a:r>
          </a:p>
          <a:p>
            <a:pPr marL="361950" indent="-361950"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00000"/>
              <a:buFont typeface="微軟正黑體 Light" panose="020B0304030504040204" pitchFamily="34" charset="-120"/>
              <a:buChar char="─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第一次性行為後，常於短期內再發生性行為</a:t>
            </a:r>
            <a:endParaRPr lang="zh-HK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0DC083-D439-4AA2-AF14-64E48E061A36}" type="slidenum">
              <a:rPr kumimoji="0" lang="en-US" altLang="zh-TW" smtClean="0">
                <a:solidFill>
                  <a:srgbClr val="FFFFFF"/>
                </a:solidFill>
              </a:rPr>
              <a:pPr/>
              <a:t>12</a:t>
            </a:fld>
            <a:endParaRPr kumimoji="0" lang="en-US" altLang="zh-TW" smtClean="0">
              <a:solidFill>
                <a:srgbClr val="FFFFFF"/>
              </a:solidFill>
            </a:endParaRPr>
          </a:p>
        </p:txBody>
      </p:sp>
      <p:sp>
        <p:nvSpPr>
          <p:cNvPr id="54277" name="矩形 5"/>
          <p:cNvSpPr>
            <a:spLocks noChangeArrowheads="1"/>
          </p:cNvSpPr>
          <p:nvPr/>
        </p:nvSpPr>
        <p:spPr bwMode="auto">
          <a:xfrm>
            <a:off x="9023350" y="632460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資料來源：香港青年協會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7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0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580437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青少年性價值觀質性調查（</a:t>
            </a:r>
            <a:r>
              <a:rPr lang="en-US" altLang="zh-TW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0DC083-D439-4AA2-AF14-64E48E061A36}" type="slidenum">
              <a:rPr kumimoji="0" lang="en-US" altLang="zh-TW" smtClean="0">
                <a:solidFill>
                  <a:srgbClr val="FFFFFF"/>
                </a:solidFill>
              </a:rPr>
              <a:pPr/>
              <a:t>13</a:t>
            </a:fld>
            <a:endParaRPr kumimoji="0" lang="en-US" altLang="zh-TW" smtClean="0">
              <a:solidFill>
                <a:srgbClr val="FFFFFF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39746"/>
              </p:ext>
            </p:extLst>
          </p:nvPr>
        </p:nvGraphicFramePr>
        <p:xfrm>
          <a:off x="1080000" y="1728000"/>
          <a:ext cx="9815513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713"/>
                <a:gridCol w="35052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女生</a:t>
                      </a:r>
                      <a:endParaRPr lang="zh-HK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男生</a:t>
                      </a:r>
                      <a:endParaRPr lang="zh-HK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發生性行為前的想法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不願意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驚反抗對方會不喜歡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矛盾，因為係第一次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zh-TW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腦內一片空白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zh-HK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不知所措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zh-TW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愉快、開心、滿足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zh-HK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緊張</a:t>
                      </a:r>
                      <a:r>
                        <a:rPr kumimoji="0" lang="zh-TW" altLang="en-US" sz="2000" u="none" strike="noStrike" kern="12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、興奮</a:t>
                      </a:r>
                      <a:endParaRPr kumimoji="0" lang="en-US" altLang="zh-HK" sz="20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過程中的感覺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痛到不知所措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人生最痛一次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後悔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掙扎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HK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生理感受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為主）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很爽、心跳加速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少許刺激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享受，因為係第一次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享受與異性身體接觸的感覺</a:t>
                      </a:r>
                      <a:endParaRPr lang="zh-HK" altLang="en-US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HK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心理感受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為主）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9067800" y="6429376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資料來源：香港青年協會</a:t>
            </a:r>
          </a:p>
        </p:txBody>
      </p:sp>
    </p:spTree>
    <p:extLst>
      <p:ext uri="{BB962C8B-B14F-4D97-AF65-F5344CB8AC3E}">
        <p14:creationId xmlns:p14="http://schemas.microsoft.com/office/powerpoint/2010/main" val="33464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580437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青少年性價值觀質性調查（</a:t>
            </a:r>
            <a:r>
              <a:rPr lang="en-US" altLang="zh-TW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40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0DC083-D439-4AA2-AF14-64E48E061A36}" type="slidenum">
              <a:rPr kumimoji="0" lang="en-US" altLang="zh-TW" smtClean="0">
                <a:solidFill>
                  <a:srgbClr val="FFFFFF"/>
                </a:solidFill>
              </a:rPr>
              <a:pPr/>
              <a:t>14</a:t>
            </a:fld>
            <a:endParaRPr kumimoji="0" lang="en-US" altLang="zh-TW" smtClean="0">
              <a:solidFill>
                <a:srgbClr val="FFFFFF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9067800" y="6429376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資料來源：香港青年協會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24062"/>
              </p:ext>
            </p:extLst>
          </p:nvPr>
        </p:nvGraphicFramePr>
        <p:xfrm>
          <a:off x="1080000" y="1728000"/>
          <a:ext cx="9825038" cy="463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998"/>
                <a:gridCol w="3912626"/>
                <a:gridCol w="4260414"/>
              </a:tblGrid>
              <a:tr h="579032">
                <a:tc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女生</a:t>
                      </a:r>
                      <a:endParaRPr lang="zh-HK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男生</a:t>
                      </a:r>
                      <a:endParaRPr lang="zh-HK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  <a:tr h="4053293">
                <a:tc>
                  <a:txBody>
                    <a:bodyPr/>
                    <a:lstStyle/>
                    <a:p>
                      <a:r>
                        <a:rPr lang="zh-HK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事後感覺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有少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後悔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，太早比佢，又擔心要完就走咗去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雖然願意，但感覺模糊、好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擔心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驚有性病， 因為對方好濫，多性伴侶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對方未有信心，唔知佢係咩人，雖然有用套都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擔心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有病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因為係第一次，都守咗咁耐，都會諗點解要比佢，其實自己就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唔係好享受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諗唔知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值唔值得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俾呢個人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個套穿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後悔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、驚被人告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失望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，因未做到電影般的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high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覺得很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後悔及不回味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，甚或認為是人生最痛的一次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認為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自己係禽獸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，無感情下為滿足性慾而與女性發生行為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依家覺得</a:t>
                      </a: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好戇居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zh-TW" altLang="en-US" sz="2000" b="1" dirty="0" smtClean="0">
                          <a:solidFill>
                            <a:srgbClr val="0066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後悔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，以後唔好亂黎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9" marR="9142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" y="1908006"/>
            <a:ext cx="7162799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60363" indent="-360363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牽手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(Hand to hand)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手和性器官的接觸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(Hand to genital)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互相注視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(Eye to eye)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手和頭的接觸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(Hand to head)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摟肩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(Arm to shoulder)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性交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(Genital to genital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63638" y="408783"/>
            <a:ext cx="895629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zh-TW" altLang="en-US" sz="36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請由疏離到親密排列人與人</a:t>
            </a:r>
            <a:r>
              <a:rPr kumimoji="0" lang="zh-TW" altLang="en-US" sz="36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之間接觸的</a:t>
            </a:r>
            <a:r>
              <a:rPr kumimoji="0" lang="zh-TW" altLang="en-US" sz="36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次序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24601" y="1908006"/>
            <a:ext cx="57912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60363" indent="-360363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和胸的接觸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(Mouth to breast)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臉的接觸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包括接吻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(Face to face)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摟腰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(Arm to waist)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眼望全身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(Eye to body)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手和身體的接觸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(Hand to body)</a:t>
            </a:r>
          </a:p>
          <a:p>
            <a:pPr>
              <a:spcBef>
                <a:spcPts val="3000"/>
              </a:spcBef>
              <a:buClrTx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聲音傳達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(Voice to voice)</a:t>
            </a:r>
          </a:p>
        </p:txBody>
      </p:sp>
    </p:spTree>
    <p:extLst>
      <p:ext uri="{BB962C8B-B14F-4D97-AF65-F5344CB8AC3E}">
        <p14:creationId xmlns:p14="http://schemas.microsoft.com/office/powerpoint/2010/main" val="201751884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93812" y="5024545"/>
            <a:ext cx="9684000" cy="890480"/>
          </a:xfrm>
          <a:prstGeom prst="rect">
            <a:avLst/>
          </a:prstGeom>
          <a:solidFill>
            <a:srgbClr val="FF9933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1163638" y="408783"/>
            <a:ext cx="8154987" cy="677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TW" sz="3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Desmond Morris </a:t>
            </a:r>
            <a:r>
              <a:rPr kumimoji="0" lang="zh-TW" altLang="en-US" sz="3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親密關係十二階段</a:t>
            </a:r>
            <a:endParaRPr kumimoji="0" lang="en-US" altLang="zh-TW" sz="38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5400" y="1556544"/>
            <a:ext cx="77057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眼望全身（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 to body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互相注視（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 to eye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聲音傳達（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Voice to voice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牽手（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Hand to hand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摟肩（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Arm to shoulder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摟腰（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Arm to waist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臉的接觸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包括接吻（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Face to face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手和頭的接觸（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Hand to head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手和身體的接觸（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Hand to body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口和胸的接觸（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Mouth to breast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手和性器官的接觸（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Hand to genital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性交（</a:t>
            </a:r>
            <a:r>
              <a:rPr kumimoji="0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Genital to genital</a:t>
            </a:r>
            <a:r>
              <a:rPr kumimoji="0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295400" y="2905125"/>
            <a:ext cx="9684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93812" y="5915025"/>
            <a:ext cx="9684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95400" y="5029200"/>
            <a:ext cx="9684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67963" y="1921254"/>
            <a:ext cx="9541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kumimoji="0" lang="zh-TW" altLang="en-US" sz="3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67964" y="3413125"/>
            <a:ext cx="954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戀愛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318625" y="5105400"/>
            <a:ext cx="954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愛撫</a:t>
            </a:r>
          </a:p>
        </p:txBody>
      </p:sp>
      <p:sp>
        <p:nvSpPr>
          <p:cNvPr id="12" name="矩形 11"/>
          <p:cNvSpPr/>
          <p:nvPr/>
        </p:nvSpPr>
        <p:spPr>
          <a:xfrm>
            <a:off x="1293812" y="5927013"/>
            <a:ext cx="9684000" cy="930987"/>
          </a:xfrm>
          <a:prstGeom prst="rect">
            <a:avLst/>
          </a:prstGeom>
          <a:solidFill>
            <a:srgbClr val="FF00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75876" y="6170613"/>
            <a:ext cx="1338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性行為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29598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601200" cy="990600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總結</a:t>
            </a:r>
            <a:endParaRPr lang="zh-HK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66800" y="1828800"/>
            <a:ext cx="9601200" cy="4495800"/>
          </a:xfrm>
        </p:spPr>
        <p:txBody>
          <a:bodyPr/>
          <a:lstStyle/>
          <a:p>
            <a:pPr marL="447675" indent="-447675" fontAlgn="auto"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Wingdings 3"/>
              <a:buChar char=""/>
              <a:defRPr/>
            </a:pPr>
            <a:r>
              <a:rPr lang="zh-TW" altLang="en-US" sz="3200" dirty="0">
                <a:solidFill>
                  <a:srgbClr val="0000CC"/>
                </a:solidFill>
                <a:latin typeface="微軟正黑體" pitchFamily="34" charset="-120"/>
              </a:rPr>
              <a:t>因著性別</a:t>
            </a:r>
            <a:r>
              <a:rPr lang="zh-TW" altLang="en-US" sz="3200" dirty="0" smtClean="0">
                <a:solidFill>
                  <a:srgbClr val="0000CC"/>
                </a:solidFill>
                <a:latin typeface="微軟正黑體" pitchFamily="34" charset="-120"/>
              </a:rPr>
              <a:t>和不同情感</a:t>
            </a:r>
            <a:r>
              <a:rPr lang="zh-TW" altLang="en-US" sz="3200" dirty="0">
                <a:solidFill>
                  <a:srgbClr val="0000CC"/>
                </a:solidFill>
                <a:latin typeface="微軟正黑體" pitchFamily="34" charset="-120"/>
              </a:rPr>
              <a:t>關係，身體的</a:t>
            </a:r>
            <a:r>
              <a:rPr lang="zh-TW" altLang="en-US" sz="3200" dirty="0" smtClean="0">
                <a:solidFill>
                  <a:srgbClr val="0000CC"/>
                </a:solidFill>
                <a:latin typeface="微軟正黑體" pitchFamily="34" charset="-120"/>
              </a:rPr>
              <a:t>界線有所不同</a:t>
            </a:r>
            <a:endParaRPr lang="en-US" altLang="zh-TW" sz="3200" dirty="0">
              <a:solidFill>
                <a:srgbClr val="0000CC"/>
              </a:solidFill>
              <a:latin typeface="微軟正黑體" pitchFamily="34" charset="-120"/>
            </a:endParaRPr>
          </a:p>
          <a:p>
            <a:pPr marL="447675" indent="-447675" fontAlgn="auto"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Wingdings 3"/>
              <a:buChar char=""/>
              <a:defRPr/>
            </a:pPr>
            <a:r>
              <a:rPr lang="zh-TW" altLang="en-US" sz="3200" dirty="0" smtClean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dirty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同性或異性的朋友接觸都需要清晰的界線</a:t>
            </a:r>
            <a:endParaRPr lang="en-US" altLang="zh-TW" sz="3200" dirty="0">
              <a:solidFill>
                <a:srgbClr val="0000CC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marL="447675" indent="-447675" fontAlgn="auto"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Wingdings 3"/>
              <a:buChar char=""/>
              <a:defRPr/>
            </a:pPr>
            <a:r>
              <a:rPr lang="zh-TW" altLang="en-US" sz="3200" dirty="0" smtClean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200" dirty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別人的身體界線，考慮對方的感受</a:t>
            </a:r>
            <a:endParaRPr lang="en-US" altLang="zh-TW" sz="3200" dirty="0">
              <a:solidFill>
                <a:srgbClr val="0000CC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marL="447675" indent="-447675" fontAlgn="auto"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Wingdings 3"/>
              <a:buChar char=""/>
              <a:defRPr/>
            </a:pPr>
            <a:r>
              <a:rPr lang="zh-TW" altLang="en-US" sz="3200" dirty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拒絕別人對自己不合宜的身體</a:t>
            </a:r>
            <a:r>
              <a:rPr lang="zh-TW" altLang="en-US" sz="3200" dirty="0" smtClean="0">
                <a:solidFill>
                  <a:srgbClr val="0000CC"/>
                </a:solidFill>
                <a:latin typeface="微軟正黑體" pitchFamily="34" charset="-120"/>
                <a:ea typeface="微軟正黑體" panose="020B0604030504040204" pitchFamily="34" charset="-120"/>
              </a:rPr>
              <a:t>接觸</a:t>
            </a:r>
            <a:endParaRPr lang="en-US" altLang="zh-TW" sz="3200" dirty="0">
              <a:solidFill>
                <a:srgbClr val="0000CC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onstruction caution tape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59626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1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0" y="5044170"/>
            <a:ext cx="12192000" cy="12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wrap="square" lIns="92160" tIns="46080" rIns="92160" bIns="4608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zh-TW" altLang="en-GB" sz="36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此教材只作非牟利教育用途！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3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版權</a:t>
            </a:r>
            <a:r>
              <a:rPr lang="zh-TW" altLang="en-US" sz="36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屬明光社所有  </a:t>
            </a:r>
            <a:r>
              <a:rPr lang="en-US" altLang="zh-TW" sz="36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All rights </a:t>
            </a:r>
            <a:r>
              <a:rPr lang="en-US" altLang="zh-TW" sz="36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reserved</a:t>
            </a:r>
            <a:endParaRPr lang="en-US" altLang="zh-TW" sz="36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45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50276"/>
              </p:ext>
            </p:extLst>
          </p:nvPr>
        </p:nvGraphicFramePr>
        <p:xfrm>
          <a:off x="4708526" y="1600200"/>
          <a:ext cx="285024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6" y="1600200"/>
                        <a:ext cx="285024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2971800" y="6253693"/>
            <a:ext cx="591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A9A9A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787"/>
              </a:buClr>
              <a:buFont typeface="Wingdings 2" panose="05020102010507070707" pitchFamily="18" charset="2"/>
              <a:buChar char="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GB" altLang="zh-TW" sz="26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http://www.truth-light.org.hk</a:t>
            </a:r>
          </a:p>
        </p:txBody>
      </p:sp>
    </p:spTree>
    <p:extLst>
      <p:ext uri="{BB962C8B-B14F-4D97-AF65-F5344CB8AC3E}">
        <p14:creationId xmlns:p14="http://schemas.microsoft.com/office/powerpoint/2010/main" val="18099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62808"/>
              </p:ext>
            </p:extLst>
          </p:nvPr>
        </p:nvGraphicFramePr>
        <p:xfrm>
          <a:off x="1447800" y="1703131"/>
          <a:ext cx="3582026" cy="39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03131"/>
                        <a:ext cx="3582026" cy="39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00200" y="351898"/>
            <a:ext cx="89916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關注生命倫理　正視社會歪風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219201" y="5791200"/>
            <a:ext cx="891539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「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...</a:t>
            </a:r>
            <a:r>
              <a:rPr kumimoji="0"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在這彎曲悖謬的世代，作　神無瑕疵的兒女。你們顯在這世代中，好像明光照耀，將生命的道表明出來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...</a:t>
            </a:r>
            <a:r>
              <a:rPr kumimoji="0"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」               </a:t>
            </a:r>
            <a:r>
              <a:rPr kumimoji="0"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                                                    腓</a:t>
            </a:r>
            <a:r>
              <a:rPr kumimoji="0"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立比書二：</a:t>
            </a:r>
            <a:r>
              <a:rPr kumimoji="0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15-16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03838" y="1657351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fontAlgn="auto" latinLnBrk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1997</a:t>
            </a:r>
            <a:r>
              <a:rPr kumimoji="0"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年</a:t>
            </a:r>
            <a:r>
              <a:rPr kumimoji="0"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r>
              <a:rPr kumimoji="0"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月成立</a:t>
            </a:r>
            <a:endParaRPr kumimoji="0" lang="en-US" altLang="zh-TW" sz="4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4013" indent="-354013" fontAlgn="auto" latinLnBrk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三大關注範疇：</a:t>
            </a:r>
            <a:endParaRPr kumimoji="0" lang="en-US" altLang="zh-TW" sz="4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1076325" indent="-546100" fontAlgn="auto" latinLnBrk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kumimoji="0" lang="zh-TW" altLang="en-US" sz="4000" b="1" dirty="0">
                <a:solidFill>
                  <a:srgbClr val="FF3300"/>
                </a:solidFill>
                <a:latin typeface="+mn-ea"/>
                <a:ea typeface="+mn-ea"/>
              </a:rPr>
              <a:t>傳媒</a:t>
            </a:r>
            <a:endParaRPr kumimoji="0" lang="en-US" altLang="zh-TW" sz="4000" b="1" dirty="0">
              <a:solidFill>
                <a:srgbClr val="FF3300"/>
              </a:solidFill>
              <a:latin typeface="+mn-ea"/>
              <a:ea typeface="+mn-ea"/>
            </a:endParaRPr>
          </a:p>
          <a:p>
            <a:pPr marL="1076325" indent="-546100" fontAlgn="auto" latinLnBrk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kumimoji="0" lang="zh-TW" altLang="en-US" sz="4000" b="1" dirty="0">
                <a:solidFill>
                  <a:srgbClr val="FF3300"/>
                </a:solidFill>
                <a:latin typeface="+mn-ea"/>
                <a:ea typeface="+mn-ea"/>
              </a:rPr>
              <a:t>社會倫理</a:t>
            </a:r>
            <a:endParaRPr kumimoji="0" lang="en-US" altLang="zh-TW" sz="4000" b="1" dirty="0">
              <a:solidFill>
                <a:srgbClr val="FF3300"/>
              </a:solidFill>
              <a:latin typeface="+mn-ea"/>
              <a:ea typeface="+mn-ea"/>
            </a:endParaRPr>
          </a:p>
          <a:p>
            <a:pPr marL="1076325" indent="-546100" fontAlgn="auto" latinLnBrk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kumimoji="0" lang="zh-TW" altLang="en-US" sz="4000" b="1" dirty="0">
                <a:solidFill>
                  <a:srgbClr val="FF3300"/>
                </a:solidFill>
                <a:latin typeface="+mn-ea"/>
                <a:ea typeface="+mn-ea"/>
              </a:rPr>
              <a:t>性文化</a:t>
            </a:r>
            <a:endParaRPr kumimoji="0" lang="zh-TW" altLang="en-US" sz="4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</a:rPr>
              <a:t>熱身活動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09600" y="1828800"/>
            <a:ext cx="7499350" cy="3767139"/>
          </a:xfrm>
        </p:spPr>
        <p:txBody>
          <a:bodyPr/>
          <a:lstStyle/>
          <a:p>
            <a:pPr marL="82550" indent="0" algn="ctr">
              <a:spcBef>
                <a:spcPts val="1200"/>
              </a:spcBef>
              <a:buNone/>
              <a:defRPr/>
            </a:pPr>
            <a:r>
              <a:rPr lang="zh-TW" altLang="en-US" sz="4800" dirty="0">
                <a:solidFill>
                  <a:srgbClr val="000099"/>
                </a:solidFill>
                <a:latin typeface="微軟正黑體" panose="020B0604030504040204" pitchFamily="34" charset="-120"/>
              </a:rPr>
              <a:t>請估計相片中人的關係？</a:t>
            </a:r>
            <a:endParaRPr lang="en-US" altLang="zh-TW" sz="4800" dirty="0">
              <a:solidFill>
                <a:srgbClr val="000099"/>
              </a:solidFill>
              <a:latin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  <a:defRPr/>
            </a:pPr>
            <a:endParaRPr lang="en-US" altLang="zh-TW" dirty="0" smtClean="0">
              <a:solidFill>
                <a:srgbClr val="FF0066"/>
              </a:solidFill>
              <a:latin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  <a:defRPr/>
            </a:pPr>
            <a:endParaRPr lang="zh-TW" altLang="en-US" dirty="0" smtClean="0">
              <a:solidFill>
                <a:srgbClr val="FF0066"/>
              </a:solidFill>
              <a:latin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  <a:defRPr/>
            </a:pPr>
            <a:endParaRPr lang="zh-TW" altLang="en-US" dirty="0" smtClean="0">
              <a:solidFill>
                <a:srgbClr val="FF0066"/>
              </a:solidFill>
              <a:latin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  <a:defRPr/>
            </a:pPr>
            <a:endParaRPr lang="zh-TW" altLang="en-US" dirty="0" smtClean="0">
              <a:solidFill>
                <a:srgbClr val="FF0066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69638" name="Picture 6" descr="Young people standing and reading books discussing content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7"/>
          <a:stretch/>
        </p:blipFill>
        <p:spPr bwMode="auto">
          <a:xfrm>
            <a:off x="1219200" y="2895600"/>
            <a:ext cx="883285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Photo Editor 影像" r:id="rId4" imgW="12800000" imgH="14114286" progId="">
                  <p:embed/>
                </p:oleObj>
              </mc:Choice>
              <mc:Fallback>
                <p:oleObj name="Photo Editor 影像" r:id="rId4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690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熱身活動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1143000" y="2133600"/>
            <a:ext cx="10058400" cy="2552700"/>
          </a:xfrm>
        </p:spPr>
        <p:txBody>
          <a:bodyPr/>
          <a:lstStyle/>
          <a:p>
            <a:pPr marL="536575" indent="-454025"/>
            <a:r>
              <a:rPr lang="zh-TW" altLang="en-US" sz="4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因著不同的情感關係，身體接觸的界線也有不同。</a:t>
            </a:r>
            <a:endParaRPr lang="en-US" altLang="zh-TW" sz="40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454025">
              <a:spcBef>
                <a:spcPts val="1200"/>
              </a:spcBef>
            </a:pPr>
            <a:r>
              <a:rPr lang="zh-TW" altLang="en-US" sz="4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那麼不同關係的身體界線該如何界定呢？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4422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1066800" y="304800"/>
            <a:ext cx="963539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zh-HK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人類學家</a:t>
            </a:r>
            <a:r>
              <a:rPr kumimoji="0"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Edward T. Hall</a:t>
            </a:r>
            <a:r>
              <a:rPr kumimoji="0"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：人際距離學</a:t>
            </a:r>
            <a:endParaRPr kumimoji="0" lang="en-US" altLang="zh-TW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39673"/>
              </p:ext>
            </p:extLst>
          </p:nvPr>
        </p:nvGraphicFramePr>
        <p:xfrm>
          <a:off x="2478089" y="2720974"/>
          <a:ext cx="7585076" cy="21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269"/>
                <a:gridCol w="1896269"/>
                <a:gridCol w="1896269"/>
                <a:gridCol w="1896269"/>
              </a:tblGrid>
              <a:tr h="2197100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親密距離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4" marR="91444" marT="45715" marB="4571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個人距離</a:t>
                      </a:r>
                      <a:endParaRPr lang="zh-HK" altLang="en-US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社交距離</a:t>
                      </a:r>
                      <a:endParaRPr lang="zh-HK" altLang="en-US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公共距離</a:t>
                      </a:r>
                      <a:endParaRPr lang="zh-HK" altLang="en-US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4" marR="91444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50184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939926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單箭頭接點 21"/>
          <p:cNvCxnSpPr/>
          <p:nvPr/>
        </p:nvCxnSpPr>
        <p:spPr>
          <a:xfrm>
            <a:off x="2497138" y="4918074"/>
            <a:ext cx="7632700" cy="0"/>
          </a:xfrm>
          <a:prstGeom prst="straightConnector1">
            <a:avLst/>
          </a:prstGeom>
          <a:ln w="31750" cap="sq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492376" y="4638675"/>
            <a:ext cx="0" cy="5048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838451" y="5011737"/>
            <a:ext cx="117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15-45cm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619626" y="5011737"/>
            <a:ext cx="1312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45-120cm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654801" y="5011737"/>
            <a:ext cx="117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1.2-3.5m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556626" y="5011737"/>
            <a:ext cx="969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&gt; 3.5m</a:t>
            </a: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Photo Editor 影像" r:id="rId4" imgW="12800000" imgH="14114286" progId="">
                  <p:embed/>
                </p:oleObj>
              </mc:Choice>
              <mc:Fallback>
                <p:oleObj name="Photo Editor 影像" r:id="rId4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4791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分組活動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1752600"/>
          </a:xfrm>
        </p:spPr>
        <p:txBody>
          <a:bodyPr/>
          <a:lstStyle/>
          <a:p>
            <a:r>
              <a:rPr lang="en-US" altLang="zh-TW" dirty="0" smtClean="0"/>
              <a:t>3-4</a:t>
            </a:r>
            <a:r>
              <a:rPr lang="zh-TW" altLang="en-US" dirty="0" smtClean="0"/>
              <a:t>位</a:t>
            </a:r>
            <a:r>
              <a:rPr lang="zh-TW" altLang="en-US" dirty="0"/>
              <a:t>相同</a:t>
            </a:r>
            <a:r>
              <a:rPr lang="zh-TW" altLang="en-US" dirty="0" smtClean="0"/>
              <a:t>性別一組</a:t>
            </a:r>
            <a:endParaRPr lang="en-US" altLang="zh-TW" dirty="0" smtClean="0"/>
          </a:p>
          <a:p>
            <a:r>
              <a:rPr lang="zh-TW" altLang="en-US" dirty="0" smtClean="0"/>
              <a:t>同學</a:t>
            </a:r>
            <a:r>
              <a:rPr lang="zh-TW" altLang="en-US" dirty="0"/>
              <a:t>在自己性別的人型公仔填上顏色，</a:t>
            </a:r>
            <a:r>
              <a:rPr lang="zh-TW" altLang="en-US" dirty="0" smtClean="0"/>
              <a:t>顯示在指定</a:t>
            </a:r>
            <a:r>
              <a:rPr lang="zh-TW" altLang="en-US" dirty="0"/>
              <a:t>關係</a:t>
            </a:r>
            <a:r>
              <a:rPr lang="zh-TW" altLang="en-US" dirty="0" smtClean="0"/>
              <a:t>下</a:t>
            </a:r>
            <a:r>
              <a:rPr lang="zh-TW" altLang="en-US" dirty="0"/>
              <a:t>，</a:t>
            </a:r>
            <a:r>
              <a:rPr lang="zh-TW" altLang="en-US" dirty="0" smtClean="0"/>
              <a:t>對方</a:t>
            </a:r>
            <a:r>
              <a:rPr lang="zh-TW" altLang="en-US" dirty="0"/>
              <a:t>接觸自己身體不同位置的感受</a:t>
            </a:r>
            <a:endParaRPr lang="zh-HK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3" descr="圖片搜尋結果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8015" r="56152" b="7886"/>
          <a:stretch>
            <a:fillRect/>
          </a:stretch>
        </p:blipFill>
        <p:spPr bwMode="auto">
          <a:xfrm>
            <a:off x="6190691" y="3166798"/>
            <a:ext cx="1759295" cy="36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4" descr="圖片搜尋結果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4" t="17110" r="10378" b="8339"/>
          <a:stretch>
            <a:fillRect/>
          </a:stretch>
        </p:blipFill>
        <p:spPr bwMode="auto">
          <a:xfrm>
            <a:off x="685800" y="3166798"/>
            <a:ext cx="1600200" cy="355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64642"/>
              </p:ext>
            </p:extLst>
          </p:nvPr>
        </p:nvGraphicFramePr>
        <p:xfrm>
          <a:off x="2720431" y="3457738"/>
          <a:ext cx="3018896" cy="297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9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0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2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禁忌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2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極介意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200"/>
                        </a:spcAft>
                      </a:pPr>
                      <a:endParaRPr lang="en-US" altLang="zh-HK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還可以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200"/>
                        </a:spcAft>
                      </a:pPr>
                      <a:endParaRPr lang="zh-HK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無問題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91390" marR="91390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096000" y="3034242"/>
            <a:ext cx="678920" cy="42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1863175" y="3124465"/>
            <a:ext cx="678920" cy="42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1735128" y="3124465"/>
            <a:ext cx="678920" cy="18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8610600" y="3725381"/>
            <a:ext cx="2590800" cy="2438400"/>
          </a:xfrm>
          <a:prstGeom prst="rect">
            <a:avLst/>
          </a:prstGeom>
          <a:solidFill>
            <a:srgbClr val="E6A176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指定關係：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男女朋友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異性好友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同性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好友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18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touch-area maps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685800"/>
            <a:ext cx="106456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29343" y="5943600"/>
            <a:ext cx="1084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dirty="0"/>
          </a:p>
          <a:p>
            <a:r>
              <a:rPr lang="zh-HK" altLang="en-US" sz="1100" dirty="0"/>
              <a:t>J. Suvilehto et al., 'Topography of social touching depends on emotional bonds between humans', </a:t>
            </a:r>
            <a:r>
              <a:rPr lang="zh-HK" altLang="en-US" sz="1100" i="1" dirty="0"/>
              <a:t>Proceedings of the National Academy of Sciences</a:t>
            </a:r>
            <a:r>
              <a:rPr lang="zh-HK" altLang="en-US" sz="1100" dirty="0"/>
              <a:t>, 112/45 (November 2015), pp.13811-16.</a:t>
            </a:r>
          </a:p>
        </p:txBody>
      </p:sp>
    </p:spTree>
    <p:extLst>
      <p:ext uri="{BB962C8B-B14F-4D97-AF65-F5344CB8AC3E}">
        <p14:creationId xmlns:p14="http://schemas.microsoft.com/office/powerpoint/2010/main" val="3388578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451975" cy="990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家計會 </a:t>
            </a:r>
            <a:r>
              <a:rPr lang="en-US" altLang="zh-TW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2016</a:t>
            </a:r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年青少年與性研究</a:t>
            </a:r>
            <a:endParaRPr lang="zh-HK" altLang="en-US" dirty="0" smtClean="0"/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28132" y="2413000"/>
          <a:ext cx="10498668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矩形 68"/>
          <p:cNvSpPr>
            <a:spLocks noChangeArrowheads="1"/>
          </p:cNvSpPr>
          <p:nvPr/>
        </p:nvSpPr>
        <p:spPr bwMode="auto">
          <a:xfrm>
            <a:off x="2209800" y="1713705"/>
            <a:ext cx="7302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u="sng" dirty="0">
                <a:solidFill>
                  <a:srgbClr val="5A16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中三至中七有約會經驗受訪者的約會行為  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 rot="10800000" flipV="1">
            <a:off x="433650" y="6096000"/>
            <a:ext cx="4873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>
                <a:solidFill>
                  <a:srgbClr val="000000"/>
                </a:solidFill>
                <a:latin typeface="Verdana" panose="020B0604030504040204" pitchFamily="34" charset="0"/>
                <a:ea typeface="華康中黑體"/>
                <a:cs typeface="華康中黑體"/>
              </a:rPr>
              <a:t>%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001000" y="2971800"/>
            <a:ext cx="3886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百份比：以男、女受訪者為基數</a:t>
            </a:r>
            <a:endParaRPr kumimoji="0" lang="en-US" altLang="zh-TW" sz="15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kumimoji="0" lang="en-US" altLang="zh-TW" sz="15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</a:t>
            </a:r>
            <a:r>
              <a:rPr kumimoji="0"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kumimoji="0" lang="en-US" altLang="zh-TW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0" lang="zh-TW" altLang="en-US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六：</a:t>
            </a:r>
            <a:r>
              <a:rPr kumimoji="0" lang="en-US" altLang="zh-TW" sz="1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 (626)，男 (756)</a:t>
            </a:r>
          </a:p>
        </p:txBody>
      </p:sp>
    </p:spTree>
    <p:extLst>
      <p:ext uri="{BB962C8B-B14F-4D97-AF65-F5344CB8AC3E}">
        <p14:creationId xmlns:p14="http://schemas.microsoft.com/office/powerpoint/2010/main" val="20266027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451975" cy="990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家計會 </a:t>
            </a:r>
            <a:r>
              <a:rPr lang="en-US" altLang="zh-TW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2016</a:t>
            </a:r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年青少年與性研究</a:t>
            </a:r>
            <a:endParaRPr lang="zh-HK" altLang="en-US" dirty="0" smtClean="0"/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1125201" y="25399"/>
          <a:ext cx="1066800" cy="11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5201" y="25399"/>
                        <a:ext cx="1066800" cy="117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68"/>
          <p:cNvSpPr>
            <a:spLocks noChangeArrowheads="1"/>
          </p:cNvSpPr>
          <p:nvPr/>
        </p:nvSpPr>
        <p:spPr bwMode="auto">
          <a:xfrm>
            <a:off x="2209800" y="1713705"/>
            <a:ext cx="7302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u="sng" dirty="0" smtClean="0">
                <a:solidFill>
                  <a:srgbClr val="5A16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中一至中二有約會經驗受訪者的約會行為  </a:t>
            </a:r>
            <a:endParaRPr lang="zh-TW" altLang="en-US" sz="3000" u="sng" dirty="0">
              <a:solidFill>
                <a:srgbClr val="5A160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 rot="10800000" flipV="1">
            <a:off x="433650" y="6096000"/>
            <a:ext cx="4873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>
                <a:solidFill>
                  <a:srgbClr val="000000"/>
                </a:solidFill>
                <a:latin typeface="Verdana" panose="020B0604030504040204" pitchFamily="34" charset="0"/>
                <a:ea typeface="華康中黑體"/>
                <a:cs typeface="華康中黑體"/>
              </a:rPr>
              <a:t>%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001000" y="2971800"/>
            <a:ext cx="3886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百份比：以男、女受訪者為基數</a:t>
            </a:r>
            <a:endParaRPr kumimoji="0" lang="en-US" altLang="zh-TW" sz="15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kumimoji="0" lang="en-US" altLang="zh-TW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0" lang="zh-TW" altLang="en-US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一至</a:t>
            </a:r>
            <a:r>
              <a:rPr kumimoji="0" lang="en-US" altLang="zh-TW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kumimoji="0" lang="zh-TW" altLang="en-US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二：</a:t>
            </a:r>
            <a:r>
              <a:rPr kumimoji="0" lang="en-US" altLang="zh-TW" sz="15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 (106)，男 (107)</a:t>
            </a:r>
            <a:endParaRPr kumimoji="0" lang="en-US" altLang="zh-TW" sz="15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內容版面配置區 3"/>
          <p:cNvGraphicFramePr>
            <a:graphicFrameLocks/>
          </p:cNvGraphicFramePr>
          <p:nvPr/>
        </p:nvGraphicFramePr>
        <p:xfrm>
          <a:off x="737657" y="2438400"/>
          <a:ext cx="10489143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30924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1936</TotalTime>
  <Words>906</Words>
  <Application>Microsoft Office PowerPoint</Application>
  <PresentationFormat>寬螢幕</PresentationFormat>
  <Paragraphs>144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華康中黑體</vt:lpstr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Tw Cen MT</vt:lpstr>
      <vt:lpstr>Verdana</vt:lpstr>
      <vt:lpstr>Wingdings</vt:lpstr>
      <vt:lpstr>Wingdings 2</vt:lpstr>
      <vt:lpstr>Wingdings 3</vt:lpstr>
      <vt:lpstr>中庸</vt:lpstr>
      <vt:lpstr>Photo Editor 影像</vt:lpstr>
      <vt:lpstr>PowerPoint 簡報</vt:lpstr>
      <vt:lpstr>PowerPoint 簡報</vt:lpstr>
      <vt:lpstr>熱身活動</vt:lpstr>
      <vt:lpstr>熱身活動</vt:lpstr>
      <vt:lpstr>PowerPoint 簡報</vt:lpstr>
      <vt:lpstr>分組活動</vt:lpstr>
      <vt:lpstr>PowerPoint 簡報</vt:lpstr>
      <vt:lpstr>家計會 2016年青少年與性研究</vt:lpstr>
      <vt:lpstr>家計會 2016年青少年與性研究</vt:lpstr>
      <vt:lpstr>家計會 2016年青少年與性研究</vt:lpstr>
      <vt:lpstr>青少年性價值觀質性調查（2014）</vt:lpstr>
      <vt:lpstr>青少年性價值觀質性調查（2014）</vt:lpstr>
      <vt:lpstr>青少年性價值觀質性調查（2014）</vt:lpstr>
      <vt:lpstr>青少年性價值觀質性調查（2014）</vt:lpstr>
      <vt:lpstr>PowerPoint 簡報</vt:lpstr>
      <vt:lpstr>PowerPoint 簡報</vt:lpstr>
      <vt:lpstr>總結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yung</dc:creator>
  <cp:lastModifiedBy>yung</cp:lastModifiedBy>
  <cp:revision>196</cp:revision>
  <dcterms:created xsi:type="dcterms:W3CDTF">2006-08-16T00:00:00Z</dcterms:created>
  <dcterms:modified xsi:type="dcterms:W3CDTF">2019-06-20T08:15:21Z</dcterms:modified>
</cp:coreProperties>
</file>