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6" r:id="rId3"/>
    <p:sldId id="258" r:id="rId4"/>
    <p:sldId id="287" r:id="rId5"/>
    <p:sldId id="260" r:id="rId6"/>
    <p:sldId id="288" r:id="rId7"/>
    <p:sldId id="263" r:id="rId8"/>
    <p:sldId id="264" r:id="rId9"/>
    <p:sldId id="269" r:id="rId10"/>
    <p:sldId id="301" r:id="rId11"/>
    <p:sldId id="283" r:id="rId12"/>
    <p:sldId id="309" r:id="rId13"/>
    <p:sldId id="308" r:id="rId14"/>
    <p:sldId id="276" r:id="rId15"/>
    <p:sldId id="300" r:id="rId16"/>
    <p:sldId id="297" r:id="rId17"/>
    <p:sldId id="298" r:id="rId18"/>
    <p:sldId id="278" r:id="rId19"/>
    <p:sldId id="302" r:id="rId20"/>
    <p:sldId id="284" r:id="rId21"/>
    <p:sldId id="291" r:id="rId22"/>
    <p:sldId id="292" r:id="rId23"/>
    <p:sldId id="294" r:id="rId24"/>
    <p:sldId id="293" r:id="rId25"/>
    <p:sldId id="303" r:id="rId26"/>
    <p:sldId id="279" r:id="rId27"/>
    <p:sldId id="289" r:id="rId28"/>
    <p:sldId id="310" r:id="rId29"/>
    <p:sldId id="286" r:id="rId30"/>
    <p:sldId id="304" r:id="rId31"/>
    <p:sldId id="305" r:id="rId32"/>
    <p:sldId id="307" r:id="rId3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CFA"/>
    <a:srgbClr val="F7C5EA"/>
    <a:srgbClr val="EF8DD5"/>
    <a:srgbClr val="FFFFCC"/>
    <a:srgbClr val="000099"/>
    <a:srgbClr val="C9FFF1"/>
    <a:srgbClr val="DDDDDD"/>
    <a:srgbClr val="A50021"/>
    <a:srgbClr val="DD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0" autoAdjust="0"/>
    <p:restoredTop sz="95398" autoAdjust="0"/>
  </p:normalViewPr>
  <p:slideViewPr>
    <p:cSldViewPr>
      <p:cViewPr varScale="1">
        <p:scale>
          <a:sx n="107" d="100"/>
          <a:sy n="107" d="100"/>
        </p:scale>
        <p:origin x="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14"/>
    </p:cViewPr>
  </p:sorterViewPr>
  <p:notesViewPr>
    <p:cSldViewPr>
      <p:cViewPr varScale="1">
        <p:scale>
          <a:sx n="48" d="100"/>
          <a:sy n="48" d="100"/>
        </p:scale>
        <p:origin x="-190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D756705-DB5E-46B7-992F-17CDC6683D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95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76A36A7-9889-4668-9493-E4F6B34A34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03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8400" cy="37338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5800"/>
          </a:xfrm>
          <a:noFill/>
        </p:spPr>
        <p:txBody>
          <a:bodyPr/>
          <a:lstStyle/>
          <a:p>
            <a:endParaRPr lang="zh-TW" alt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11C69-B72B-4B3E-BE01-96282533204C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 lIns="91424" tIns="45712" rIns="91424" bIns="45712"/>
          <a:lstStyle/>
          <a:p>
            <a:r>
              <a:rPr lang="zh-TW" altLang="en-US"/>
              <a:t>明光社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3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5" name="矩形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6E1BA-1BBD-43D5-8E40-8DFDC5FF8F81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BE29-3A90-4870-80CD-571EA7165FD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 useBgFill="1">
        <p:nvSpPr>
          <p:cNvPr id="20" name="手繪多邊形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A8C6F-EBB4-4EEC-B5CF-7B771054B021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E00BE-1E5C-45B0-987F-FC617B094FE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手繪多邊形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C8D41-26A6-4862-B048-99CFD027F8EA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A33B-DB53-4F4F-989C-7832A39FCEF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B51-243B-4A4F-B521-185936F086BD}" type="datetime1">
              <a:rPr lang="en-US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DCE6-BFE7-460F-A261-B289DAC08B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609600"/>
            <a:ext cx="7773987" cy="549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D297-4D91-4161-AC6A-14E7449FB4E3}" type="datetime1">
              <a:rPr lang="en-US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40B3-1839-4678-A7D0-3239A23233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latinLnBrk="0">
              <a:defRPr lang="zh-TW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FA8FD39-7FE8-46DE-981E-7C5A379423DB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D1F6D43-275D-452D-B7DA-4CE48EE03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 latinLnBrk="0">
              <a:defRPr lang="zh-TW" sz="48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2989B-6E07-4536-AA8F-4FC392EFCDCD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5B485-31FF-43C8-8211-9DF4621F39C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" name="手繪多邊形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920240" latinLnBrk="0">
              <a:defRPr lang="zh-TW" sz="1600"/>
            </a:lvl6pPr>
            <a:lvl7pPr marL="1920240" latinLnBrk="0">
              <a:defRPr lang="zh-TW" sz="1600"/>
            </a:lvl7pPr>
            <a:lvl8pPr marL="1920240" latinLnBrk="0">
              <a:defRPr lang="zh-TW" sz="1600"/>
            </a:lvl8pPr>
            <a:lvl9pPr marL="192024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920240" latinLnBrk="0">
              <a:defRPr lang="zh-TW" sz="1600"/>
            </a:lvl5pPr>
            <a:lvl6pPr marL="1920240" latinLnBrk="0">
              <a:defRPr lang="zh-TW" sz="1600"/>
            </a:lvl6pPr>
            <a:lvl7pPr marL="1920240" latinLnBrk="0">
              <a:defRPr lang="zh-TW" sz="1600"/>
            </a:lvl7pPr>
            <a:lvl8pPr marL="1920240" latinLnBrk="0">
              <a:defRPr lang="zh-TW" sz="1600"/>
            </a:lvl8pPr>
            <a:lvl9pPr marL="192024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F7724-87A9-46D5-AFD9-E7AD3A8EC7AE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B808-F724-4DDB-A0BF-1A17829D76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920240" latinLnBrk="0">
              <a:defRPr lang="zh-TW" sz="1600"/>
            </a:lvl6pPr>
            <a:lvl7pPr marL="1920240" latinLnBrk="0">
              <a:defRPr lang="zh-TW" sz="1600"/>
            </a:lvl7pPr>
            <a:lvl8pPr marL="1920240" latinLnBrk="0">
              <a:defRPr lang="zh-TW" sz="1600" baseline="0"/>
            </a:lvl8pPr>
            <a:lvl9pPr marL="1920240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920240" latinLnBrk="0">
              <a:defRPr lang="zh-TW" sz="1600"/>
            </a:lvl5pPr>
            <a:lvl6pPr marL="1920240" latinLnBrk="0">
              <a:defRPr lang="zh-TW" sz="1600"/>
            </a:lvl6pPr>
            <a:lvl7pPr marL="1920240" latinLnBrk="0">
              <a:defRPr lang="zh-TW" sz="1600"/>
            </a:lvl7pPr>
            <a:lvl8pPr marL="1920240" latinLnBrk="0">
              <a:defRPr lang="zh-TW" sz="1600"/>
            </a:lvl8pPr>
            <a:lvl9pPr marL="192024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CE9-B219-4510-9F8E-80A687E61D9D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4D747-BB31-43A3-80B5-1E6ED448C9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62638-80F7-4804-A523-FA02DBE02329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67A9E-FB63-43C8-B2F7-FBFA5AFD74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2E9E2-6030-44AB-ADF7-283CA7923621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81D71-B92F-4C76-8DF6-C23C2F7B6D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21693-B8A9-49ED-B114-D99214FE1B9A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3C6E7-F6F3-40CA-9BD3-B6869644C0C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60C2E-D3F4-4FCB-A68E-C48753EC4B11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D8BF-0FD2-4B19-91DE-12A05BEC6F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8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noProof="0" dirty="0"/>
              <a:t>按一下以編輯母片標題樣式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982989B-6E07-4536-AA8F-4FC392EFCDCD}" type="datetime1">
              <a:rPr lang="en-US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115B485-31FF-43C8-8211-9DF4621F39C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8" name="手繪多邊形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7" descr="motherboard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lang="zh-TW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mtClean="0">
                <a:solidFill>
                  <a:srgbClr val="CC0000"/>
                </a:solidFill>
                <a:latin typeface="Times New Roman" pitchFamily="18" charset="0"/>
              </a:rPr>
              <a:t>身體何價</a:t>
            </a:r>
            <a:r>
              <a:rPr lang="zh-TW" altLang="en-US" sz="6000" b="1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zh-TW" altLang="en-US" sz="6000" b="1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zh-TW" altLang="en-US" sz="60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9D3A1-A25C-4B2B-B881-243F766F3596}" type="slidenum">
              <a:rPr lang="en-US" altLang="zh-TW" smtClean="0">
                <a:latin typeface="Times New Roman" charset="0"/>
              </a:rPr>
              <a:pPr/>
              <a:t>1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782028" y="1905000"/>
            <a:ext cx="7606396" cy="2667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  <a:t>援交不只是援交少女有錯失，而是在社會價值觀、家庭功能和傳媒文化上出現問題。</a:t>
            </a:r>
            <a:b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zh-TW" altLang="en-US" dirty="0"/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886580-517D-4709-B93F-192977F558C0}" type="slidenum">
              <a:rPr lang="en-US" altLang="zh-TW" smtClean="0">
                <a:latin typeface="Times New Roman" charset="0"/>
              </a:rPr>
              <a:pPr/>
              <a:t>10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/>
              <a:t>全班分為八組</a:t>
            </a:r>
          </a:p>
          <a:p>
            <a:r>
              <a:rPr lang="zh-TW" altLang="en-US" sz="3000" b="1" dirty="0" smtClean="0"/>
              <a:t>四組是正方，四組是反方</a:t>
            </a:r>
          </a:p>
          <a:p>
            <a:r>
              <a:rPr lang="zh-TW" altLang="en-US" sz="3000" b="1" dirty="0" smtClean="0"/>
              <a:t>就以下題目進行辯論</a:t>
            </a:r>
          </a:p>
          <a:p>
            <a:endParaRPr lang="en-US" altLang="zh-TW" sz="3000" b="1" dirty="0" smtClean="0"/>
          </a:p>
          <a:p>
            <a:endParaRPr lang="en-US" altLang="zh-TW" sz="3000" b="1" dirty="0" smtClean="0"/>
          </a:p>
          <a:p>
            <a:r>
              <a:rPr lang="zh-TW" altLang="en-US" sz="3000" b="1" dirty="0" smtClean="0"/>
              <a:t>正反雙方各自發言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66D2D-5BA1-4F39-B17C-3A1C77D3ABB1}" type="slidenum">
              <a:rPr lang="en-US" altLang="zh-TW" smtClean="0">
                <a:latin typeface="Times New Roman" charset="0"/>
              </a:rPr>
              <a:pPr/>
              <a:t>11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827584" y="3933056"/>
            <a:ext cx="7545655" cy="707886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「援交是青少年賺錢的好方法」</a:t>
            </a: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C0000"/>
                </a:solidFill>
              </a:rPr>
              <a:t>&lt;</a:t>
            </a:r>
            <a:r>
              <a:rPr lang="zh-TW" altLang="en-US" b="1" dirty="0" smtClean="0">
                <a:solidFill>
                  <a:srgbClr val="CC0000"/>
                </a:solidFill>
              </a:rPr>
              <a:t>中學生對援交的認知及價值觀</a:t>
            </a:r>
            <a:r>
              <a:rPr lang="en-US" altLang="zh-TW" b="1" dirty="0" smtClean="0">
                <a:solidFill>
                  <a:srgbClr val="CC0000"/>
                </a:solidFill>
              </a:rPr>
              <a:t>&gt;</a:t>
            </a:r>
            <a:br>
              <a:rPr lang="en-US" altLang="zh-TW" b="1" dirty="0" smtClean="0">
                <a:solidFill>
                  <a:srgbClr val="CC0000"/>
                </a:solidFill>
              </a:rPr>
            </a:br>
            <a:r>
              <a:rPr lang="zh-TW" altLang="en-US" b="1" dirty="0" smtClean="0">
                <a:solidFill>
                  <a:srgbClr val="CC0000"/>
                </a:solidFill>
              </a:rPr>
              <a:t>調查結果  </a:t>
            </a:r>
            <a:r>
              <a:rPr lang="en-US" altLang="zh-TW" sz="3000" b="1" dirty="0" smtClean="0">
                <a:solidFill>
                  <a:srgbClr val="CC0000"/>
                </a:solidFill>
              </a:rPr>
              <a:t>(2009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年</a:t>
            </a:r>
            <a:r>
              <a:rPr lang="en-US" altLang="zh-TW" sz="3000" b="1" dirty="0" smtClean="0">
                <a:solidFill>
                  <a:srgbClr val="CC0000"/>
                </a:solidFill>
              </a:rPr>
              <a:t>7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月</a:t>
            </a:r>
            <a:r>
              <a:rPr lang="en-US" altLang="zh-TW" sz="3000" b="1" dirty="0" smtClean="0">
                <a:solidFill>
                  <a:srgbClr val="CC0000"/>
                </a:solidFill>
              </a:rPr>
              <a:t>)</a:t>
            </a:r>
            <a:endParaRPr lang="zh-TW" altLang="en-US" sz="3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141413" y="1905000"/>
          <a:ext cx="6861176" cy="460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46811"/>
                <a:gridCol w="141436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中學生對援交的看法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/>
                        <a:t>不道德的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b="1" dirty="0" smtClean="0"/>
                        <a:t>61%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/>
                        <a:t>只是一種互相利用，各取所需的社交生活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b="1" dirty="0" smtClean="0"/>
                        <a:t>45%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/>
                        <a:t>一種容易及快捷的賺錢方法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b="1" dirty="0" smtClean="0"/>
                        <a:t>38%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/>
                        <a:t>只要沒有性交易，是一種無傷大雅的社交模式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b="1" dirty="0" smtClean="0"/>
                        <a:t>21%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/>
                        <a:t>消閒解悶的一種方法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b="1" dirty="0" smtClean="0"/>
                        <a:t>11%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資料來源：香港性教育研究及治療專業協會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A50021"/>
                </a:solidFill>
              </a:rPr>
              <a:t>援交謬誤大檢閱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395533" y="1628800"/>
          <a:ext cx="8496946" cy="505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5"/>
                <a:gridCol w="6048671"/>
              </a:tblGrid>
              <a:tr h="615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effectLst/>
                          <a:latin typeface="Times New Roman" pitchFamily="18" charset="0"/>
                        </a:rPr>
                        <a:t>援交謬誤</a:t>
                      </a:r>
                      <a:r>
                        <a:rPr lang="zh-TW" altLang="en-US" sz="3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　</a:t>
                      </a:r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真實情況</a:t>
                      </a:r>
                      <a:endParaRPr lang="zh-TW" altLang="en-US" sz="30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133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跟賣淫不同 </a:t>
                      </a:r>
                      <a:r>
                        <a:rPr lang="en-US" altLang="zh-TW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/</a:t>
                      </a:r>
                      <a:br>
                        <a:rPr lang="en-US" altLang="zh-TW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比賣淫高級</a:t>
                      </a:r>
                      <a:endParaRPr lang="zh-TW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1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70C0"/>
                          </a:solidFill>
                        </a:rPr>
                        <a:t>正常社交活動</a:t>
                      </a:r>
                      <a:endParaRPr lang="zh-TW" altLang="en-US" sz="28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133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有自主的選擇和控制權</a:t>
                      </a:r>
                      <a:endParaRPr lang="zh-TW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1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70C0"/>
                          </a:solidFill>
                        </a:rPr>
                        <a:t>不會犯法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zh-TW" altLang="en-US" sz="28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1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冇蝕底，又有錢收</a:t>
                      </a:r>
                      <a:r>
                        <a:rPr lang="zh-TW" alt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zh-TW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F6D43-275D-452D-B7DA-4CE48EE0327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2918934" y="2442954"/>
            <a:ext cx="258917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</a:rPr>
              <a:t>援交等同賣淫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915816" y="3356992"/>
            <a:ext cx="441659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3000" b="1" dirty="0">
                <a:solidFill>
                  <a:srgbClr val="0070C0"/>
                </a:solidFill>
              </a:rPr>
              <a:t>最後淪為身不由己地接客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2915816" y="4005064"/>
            <a:ext cx="62281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不少曾遭暴力對待、強逼在沒有安全套下進行性行為或肛交、勒索、感染性病，也有援交少女受到集團操控</a:t>
            </a: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915815" y="5157192"/>
            <a:ext cx="622818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2000" b="1" dirty="0">
                <a:solidFill>
                  <a:srgbClr val="0070C0"/>
                </a:solidFill>
              </a:rPr>
              <a:t>一名十七歲少女被控「</a:t>
            </a:r>
            <a:r>
              <a:rPr lang="zh-TW" altLang="en-US" sz="2000" b="1" dirty="0">
                <a:solidFill>
                  <a:srgbClr val="FF0000"/>
                </a:solidFill>
              </a:rPr>
              <a:t>為不道德目的而唆使他人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」，被</a:t>
            </a:r>
            <a:r>
              <a:rPr lang="zh-TW" altLang="en-US" sz="2000" b="1" dirty="0">
                <a:solidFill>
                  <a:srgbClr val="0070C0"/>
                </a:solidFill>
              </a:rPr>
              <a:t>判感化一年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2915816" y="5971346"/>
            <a:ext cx="441659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</a:rPr>
              <a:t>對身心靈做成永久的損害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30ABE0-15AF-4B79-8F0F-0E1BA370FB70}" type="slidenum">
              <a:rPr lang="en-US" altLang="zh-TW" smtClean="0">
                <a:latin typeface="Times New Roman" charset="0"/>
              </a:rPr>
              <a:pPr/>
              <a:t>14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42052" name="Picture 4" descr="Untitled-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90" t="27066"/>
          <a:stretch>
            <a:fillRect/>
          </a:stretch>
        </p:blipFill>
        <p:spPr bwMode="auto">
          <a:xfrm>
            <a:off x="323850" y="482600"/>
            <a:ext cx="2663825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051" name="Picture 3" descr="DSCF3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4905">
            <a:off x="1781175" y="4210050"/>
            <a:ext cx="68738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4" cstate="print"/>
          <a:srcRect b="53149"/>
          <a:stretch>
            <a:fillRect/>
          </a:stretch>
        </p:blipFill>
        <p:spPr bwMode="auto">
          <a:xfrm rot="290124">
            <a:off x="1476375" y="1484313"/>
            <a:ext cx="7529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  <a:t>援交：等價交換？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buNone/>
              <a:defRPr/>
            </a:pPr>
            <a:r>
              <a:rPr lang="zh-TW" alt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得到：</a:t>
            </a:r>
          </a:p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易賺易洗去的錢</a:t>
            </a:r>
          </a:p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物質上的享受</a:t>
            </a:r>
            <a:endParaRPr lang="zh-TW" altLang="en-US" sz="3000" dirty="0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D4422-25FD-46FD-9E52-88F24FE1AB59}" type="slidenum">
              <a:rPr lang="en-US" altLang="zh-TW" smtClean="0">
                <a:latin typeface="Times New Roman" charset="0"/>
              </a:rPr>
              <a:pPr/>
              <a:t>15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971550" y="1584325"/>
            <a:ext cx="5976938" cy="119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defRPr/>
            </a:pPr>
            <a:endParaRPr lang="zh-TW" altLang="en-US" sz="3000" b="1" dirty="0">
              <a:latin typeface="Times New Roman" pitchFamily="18" charset="0"/>
            </a:endParaRPr>
          </a:p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endParaRPr lang="zh-TW" altLang="en-US" sz="3000" b="1" dirty="0">
              <a:latin typeface="Times New Roman" pitchFamily="18" charset="0"/>
            </a:endParaRPr>
          </a:p>
        </p:txBody>
      </p:sp>
      <p:pic>
        <p:nvPicPr>
          <p:cNvPr id="10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821">
            <a:off x="5493480" y="1486990"/>
            <a:ext cx="2033313" cy="20333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32" y="5158759"/>
            <a:ext cx="1334116" cy="13341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6" y="4437112"/>
            <a:ext cx="1499736" cy="1499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34" y="4069619"/>
            <a:ext cx="1750963" cy="17509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  <a:t>援交：等價交換？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1115616" y="1340768"/>
            <a:ext cx="6859786" cy="4267200"/>
          </a:xfrm>
        </p:spPr>
        <p:txBody>
          <a:bodyPr/>
          <a:lstStyle/>
          <a:p>
            <a:pPr marL="457200" indent="-457200">
              <a:lnSpc>
                <a:spcPct val="125000"/>
              </a:lnSpc>
              <a:buClr>
                <a:srgbClr val="CC0000"/>
              </a:buClr>
              <a:buSzPct val="120000"/>
              <a:buNone/>
              <a:defRPr/>
            </a:pPr>
            <a:r>
              <a:rPr lang="zh-TW" altLang="en-US" sz="3000" b="1" dirty="0" smtClean="0">
                <a:solidFill>
                  <a:srgbClr val="000099"/>
                </a:solidFill>
                <a:latin typeface="Times New Roman" pitchFamily="18" charset="0"/>
              </a:rPr>
              <a:t>失去：</a:t>
            </a:r>
          </a:p>
          <a:p>
            <a:pPr marL="457200" indent="-457200">
              <a:lnSpc>
                <a:spcPct val="100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墮入非法色情組織，被操控</a:t>
            </a:r>
          </a:p>
          <a:p>
            <a:pPr marL="457200" indent="-457200">
              <a:lnSpc>
                <a:spcPct val="100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賠上將來的感情／婚姻／前途</a:t>
            </a:r>
          </a:p>
          <a:p>
            <a:pPr marL="457200" indent="-457200">
              <a:lnSpc>
                <a:spcPct val="100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性病／未婚懷孕／墮胎</a:t>
            </a:r>
          </a:p>
          <a:p>
            <a:pPr marL="457200" indent="-457200">
              <a:lnSpc>
                <a:spcPct val="100000"/>
              </a:lnSpc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zh-TW" altLang="en-US" sz="3000" b="1" dirty="0" smtClean="0">
                <a:latin typeface="Times New Roman" pitchFamily="18" charset="0"/>
              </a:rPr>
              <a:t>人身安全</a:t>
            </a:r>
          </a:p>
          <a:p>
            <a:pPr>
              <a:lnSpc>
                <a:spcPct val="100000"/>
              </a:lnSpc>
            </a:pPr>
            <a:endParaRPr lang="zh-TW" altLang="en-US" sz="3000" dirty="0"/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E57A3-03DB-4DEC-BCF7-AB447AF464B2}" type="slidenum">
              <a:rPr lang="en-US" altLang="zh-TW" smtClean="0">
                <a:latin typeface="Times New Roman" charset="0"/>
              </a:rPr>
              <a:pPr/>
              <a:t>16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72770" name="Picture 2" descr="DSCF3246"/>
          <p:cNvPicPr>
            <a:picLocks noChangeAspect="1" noChangeArrowheads="1"/>
          </p:cNvPicPr>
          <p:nvPr/>
        </p:nvPicPr>
        <p:blipFill>
          <a:blip r:embed="rId2" cstate="print"/>
          <a:srcRect l="6296" r="3772" b="50410"/>
          <a:stretch>
            <a:fillRect/>
          </a:stretch>
        </p:blipFill>
        <p:spPr bwMode="auto">
          <a:xfrm>
            <a:off x="1979613" y="5661248"/>
            <a:ext cx="51482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2" name="Picture 4"/>
          <p:cNvPicPr>
            <a:picLocks noChangeAspect="1" noChangeArrowheads="1"/>
          </p:cNvPicPr>
          <p:nvPr/>
        </p:nvPicPr>
        <p:blipFill>
          <a:blip r:embed="rId3" cstate="print"/>
          <a:srcRect b="67575"/>
          <a:stretch>
            <a:fillRect/>
          </a:stretch>
        </p:blipFill>
        <p:spPr bwMode="auto">
          <a:xfrm>
            <a:off x="1944017" y="5668789"/>
            <a:ext cx="51482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4" cstate="print"/>
          <a:srcRect b="32076"/>
          <a:stretch>
            <a:fillRect/>
          </a:stretch>
        </p:blipFill>
        <p:spPr bwMode="auto">
          <a:xfrm>
            <a:off x="4788024" y="4725144"/>
            <a:ext cx="3600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4" name="Picture 6"/>
          <p:cNvPicPr>
            <a:picLocks noChangeAspect="1" noChangeArrowheads="1"/>
          </p:cNvPicPr>
          <p:nvPr/>
        </p:nvPicPr>
        <p:blipFill>
          <a:blip r:embed="rId5" cstate="print"/>
          <a:srcRect b="31306"/>
          <a:stretch>
            <a:fillRect/>
          </a:stretch>
        </p:blipFill>
        <p:spPr bwMode="auto">
          <a:xfrm>
            <a:off x="1691680" y="4797152"/>
            <a:ext cx="29876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6" name="Picture 8" descr="9"/>
          <p:cNvPicPr>
            <a:picLocks noChangeAspect="1" noChangeArrowheads="1"/>
          </p:cNvPicPr>
          <p:nvPr/>
        </p:nvPicPr>
        <p:blipFill>
          <a:blip r:embed="rId6" cstate="print"/>
          <a:srcRect b="75117"/>
          <a:stretch>
            <a:fillRect/>
          </a:stretch>
        </p:blipFill>
        <p:spPr bwMode="auto">
          <a:xfrm>
            <a:off x="1763713" y="5661298"/>
            <a:ext cx="540067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sofortal_orange_yello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援交是否犯法？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73794" name="Rectangle 2"/>
          <p:cNvSpPr>
            <a:spLocks noGrp="1" noChangeArrowheads="1"/>
          </p:cNvSpPr>
          <p:nvPr>
            <p:ph idx="1"/>
          </p:nvPr>
        </p:nvSpPr>
        <p:spPr>
          <a:xfrm>
            <a:off x="1142106" y="1905000"/>
            <a:ext cx="7606357" cy="4267200"/>
          </a:xfrm>
        </p:spPr>
        <p:txBody>
          <a:bodyPr>
            <a:noAutofit/>
          </a:bodyPr>
          <a:lstStyle/>
          <a:p>
            <a:r>
              <a:rPr lang="zh-TW" altLang="en-US" sz="3000" b="1" dirty="0" smtClean="0"/>
              <a:t>援交少女可被控「為不道德目的而唆使他人」，最高刑罰為罰款</a:t>
            </a:r>
            <a:r>
              <a:rPr lang="en-US" altLang="zh-TW" sz="3000" b="1" dirty="0" smtClean="0"/>
              <a:t>$10,000</a:t>
            </a:r>
            <a:r>
              <a:rPr lang="zh-TW" altLang="en-US" sz="3000" b="1" dirty="0" smtClean="0"/>
              <a:t>及監禁</a:t>
            </a:r>
            <a:r>
              <a:rPr lang="en-US" altLang="zh-TW" sz="3000" b="1" dirty="0" smtClean="0"/>
              <a:t>6</a:t>
            </a:r>
            <a:r>
              <a:rPr lang="zh-TW" altLang="en-US" sz="3000" b="1" dirty="0" smtClean="0"/>
              <a:t>個月 。</a:t>
            </a:r>
          </a:p>
          <a:p>
            <a:r>
              <a:rPr lang="zh-TW" altLang="en-US" sz="3000" b="1" dirty="0" smtClean="0"/>
              <a:t>操縱援交少女的淫媒或介紹朋友進行援交而收取回佣都可被控「控制他人賣淫」，最高刑罰為監禁</a:t>
            </a:r>
            <a:r>
              <a:rPr lang="en-US" altLang="zh-TW" sz="3000" b="1" dirty="0" smtClean="0"/>
              <a:t>10</a:t>
            </a:r>
            <a:r>
              <a:rPr lang="zh-TW" altLang="en-US" sz="3000" b="1" dirty="0" smtClean="0"/>
              <a:t>年。</a:t>
            </a:r>
          </a:p>
          <a:p>
            <a:r>
              <a:rPr lang="zh-TW" altLang="en-US" sz="3000" b="1" dirty="0" smtClean="0"/>
              <a:t>若援交少女未滿</a:t>
            </a:r>
            <a:r>
              <a:rPr lang="en-US" altLang="zh-TW" sz="3000" b="1" dirty="0" smtClean="0"/>
              <a:t>16</a:t>
            </a:r>
            <a:r>
              <a:rPr lang="zh-TW" altLang="en-US" sz="3000" b="1" dirty="0" smtClean="0"/>
              <a:t>歲，嫖客已干犯「與未成年少女發生性行為」罪，最高可判監</a:t>
            </a:r>
            <a:r>
              <a:rPr lang="en-US" altLang="zh-TW" sz="3000" b="1" dirty="0" smtClean="0"/>
              <a:t>5</a:t>
            </a:r>
            <a:r>
              <a:rPr lang="zh-TW" altLang="en-US" sz="3000" b="1" dirty="0" smtClean="0"/>
              <a:t>年；若援交少女未滿</a:t>
            </a:r>
            <a:r>
              <a:rPr lang="en-US" altLang="zh-TW" sz="3000" b="1" dirty="0" smtClean="0"/>
              <a:t>13</a:t>
            </a:r>
            <a:r>
              <a:rPr lang="zh-TW" altLang="en-US" sz="3000" b="1" dirty="0" smtClean="0"/>
              <a:t>歲，與她們性交可判終身監禁。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9618E30-5C0E-4265-B5BB-3E51DF467F8E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574675" y="484188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>
              <a:defRPr/>
            </a:pPr>
            <a:endParaRPr lang="zh-TW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D0163-14FF-4886-ACE1-0CCB9361F0C6}" type="slidenum">
              <a:rPr lang="en-US" altLang="zh-TW" smtClean="0">
                <a:latin typeface="Times New Roman" charset="0"/>
              </a:rPr>
              <a:pPr/>
              <a:t>18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 cstate="print"/>
          <a:srcRect l="35614"/>
          <a:stretch>
            <a:fillRect/>
          </a:stretch>
        </p:blipFill>
        <p:spPr bwMode="auto">
          <a:xfrm>
            <a:off x="4789488" y="1557338"/>
            <a:ext cx="4029075" cy="3308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3" cstate="print"/>
          <a:srcRect l="35249"/>
          <a:stretch>
            <a:fillRect/>
          </a:stretch>
        </p:blipFill>
        <p:spPr bwMode="auto">
          <a:xfrm>
            <a:off x="395288" y="836613"/>
            <a:ext cx="3968750" cy="2527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4101" name="Picture 5"/>
          <p:cNvPicPr>
            <a:picLocks noChangeAspect="1" noChangeArrowheads="1"/>
          </p:cNvPicPr>
          <p:nvPr/>
        </p:nvPicPr>
        <p:blipFill>
          <a:blip r:embed="rId4" cstate="print"/>
          <a:srcRect l="24142" t="24609" r="34477" b="44838"/>
          <a:stretch>
            <a:fillRect/>
          </a:stretch>
        </p:blipFill>
        <p:spPr bwMode="auto">
          <a:xfrm>
            <a:off x="395288" y="3933825"/>
            <a:ext cx="4037012" cy="2235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7606396" cy="2667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  <a:t>援交一詞美化了它的本質，參與援交行為得不償失 。</a:t>
            </a:r>
            <a:b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31924-1504-4CF4-800D-2626D736C11D}" type="slidenum">
              <a:rPr lang="en-US" altLang="zh-TW" smtClean="0">
                <a:latin typeface="Times New Roman" charset="0"/>
              </a:rPr>
              <a:pPr/>
              <a:t>19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關注生命倫理　正視社會歪風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624" y="1790799"/>
          <a:ext cx="3053444" cy="336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90799"/>
                        <a:ext cx="3053444" cy="3366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86329" y="1754088"/>
            <a:ext cx="3313277" cy="4267200"/>
          </a:xfrm>
        </p:spPr>
        <p:txBody>
          <a:bodyPr>
            <a:normAutofit/>
          </a:bodyPr>
          <a:lstStyle/>
          <a:p>
            <a:pPr marL="354013" indent="-354013" eaLnBrk="0" latinLnBrk="1" hangingPunct="0">
              <a:spcAft>
                <a:spcPts val="600"/>
              </a:spcAft>
              <a:defRPr/>
            </a:pPr>
            <a:r>
              <a:rPr lang="en-US" altLang="zh-TW" sz="3000" dirty="0" smtClean="0">
                <a:latin typeface="Times New Roman" pitchFamily="18" charset="0"/>
              </a:rPr>
              <a:t>1997</a:t>
            </a:r>
            <a:r>
              <a:rPr lang="zh-TW" altLang="en-US" sz="3000" dirty="0" smtClean="0">
                <a:latin typeface="Times New Roman" pitchFamily="18" charset="0"/>
              </a:rPr>
              <a:t>年</a:t>
            </a:r>
            <a:r>
              <a:rPr lang="en-US" altLang="zh-TW" sz="3000" dirty="0" smtClean="0">
                <a:latin typeface="Times New Roman" pitchFamily="18" charset="0"/>
              </a:rPr>
              <a:t>5</a:t>
            </a:r>
            <a:r>
              <a:rPr lang="zh-TW" altLang="en-US" sz="3000" dirty="0" smtClean="0">
                <a:latin typeface="Times New Roman" pitchFamily="18" charset="0"/>
              </a:rPr>
              <a:t>月成立</a:t>
            </a:r>
            <a:endParaRPr lang="en-US" altLang="zh-TW" sz="3000" dirty="0" smtClean="0">
              <a:latin typeface="Times New Roman" pitchFamily="18" charset="0"/>
            </a:endParaRPr>
          </a:p>
          <a:p>
            <a:pPr marL="354013" indent="-354013" eaLnBrk="0" latinLnBrk="1" hangingPunct="0">
              <a:spcAft>
                <a:spcPts val="600"/>
              </a:spcAft>
              <a:defRPr/>
            </a:pPr>
            <a:r>
              <a:rPr lang="zh-TW" altLang="en-US" sz="3000" dirty="0" smtClean="0">
                <a:latin typeface="Times New Roman" pitchFamily="18" charset="0"/>
              </a:rPr>
              <a:t>三大關注範疇：</a:t>
            </a:r>
            <a:endParaRPr lang="en-US" altLang="zh-TW" sz="3000" dirty="0" smtClean="0"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傳媒</a:t>
            </a:r>
            <a:endParaRPr lang="en-US" altLang="zh-TW" sz="35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社會倫理</a:t>
            </a:r>
            <a:endParaRPr lang="en-US" altLang="zh-TW" sz="35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性文化</a:t>
            </a:r>
            <a:endParaRPr lang="zh-TW" altLang="en-US" sz="3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F5DDD-1D14-498E-82D6-E742FAF8BFCD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68" y="1772816"/>
            <a:ext cx="74295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solidFill>
                <a:srgbClr val="4114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5733752"/>
            <a:ext cx="770485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「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在這彎曲悖謬的世代，作　神無瑕疵的兒女。你們顯在這世代中，好像明光照耀，將生命的道表明出來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」               腓立比書二：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15-16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16416" y="548680"/>
            <a:ext cx="3782194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zh-TW" altLang="en-US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C0000"/>
                </a:solidFill>
              </a:rPr>
              <a:t>美美的故事</a:t>
            </a:r>
          </a:p>
        </p:txBody>
      </p:sp>
      <p:sp>
        <p:nvSpPr>
          <p:cNvPr id="651270" name="Rectangle 6"/>
          <p:cNvSpPr>
            <a:spLocks noGrp="1" noChangeArrowheads="1"/>
          </p:cNvSpPr>
          <p:nvPr>
            <p:ph idx="1"/>
          </p:nvPr>
        </p:nvSpPr>
        <p:spPr>
          <a:xfrm>
            <a:off x="1142106" y="1905000"/>
            <a:ext cx="7390333" cy="4267200"/>
          </a:xfrm>
          <a:noFill/>
        </p:spPr>
        <p:txBody>
          <a:bodyPr>
            <a:normAutofit/>
          </a:bodyPr>
          <a:lstStyle/>
          <a:p>
            <a:r>
              <a:rPr lang="zh-TW" altLang="en-US" sz="3000" b="1" dirty="0" smtClean="0"/>
              <a:t>一個平靜的十一月下午</a:t>
            </a:r>
          </a:p>
          <a:p>
            <a:r>
              <a:rPr lang="zh-TW" altLang="en-US" sz="3000" b="1" dirty="0" smtClean="0"/>
              <a:t>大家如常上學校的討論區，傾偈，玩</a:t>
            </a:r>
            <a:r>
              <a:rPr lang="en-US" altLang="zh-TW" sz="3000" b="1" dirty="0" smtClean="0"/>
              <a:t>IG</a:t>
            </a:r>
            <a:r>
              <a:rPr lang="zh-TW" altLang="en-US" sz="3000" b="1" dirty="0" smtClean="0"/>
              <a:t>，約人上</a:t>
            </a:r>
            <a:r>
              <a:rPr lang="en-US" altLang="zh-TW" sz="3000" b="1" dirty="0" smtClean="0"/>
              <a:t>online game</a:t>
            </a:r>
            <a:r>
              <a:rPr lang="zh-TW" altLang="en-US" sz="3000" b="1" dirty="0" smtClean="0"/>
              <a:t>，打機，升</a:t>
            </a:r>
            <a:r>
              <a:rPr lang="en-US" altLang="zh-TW" sz="3000" b="1" dirty="0" err="1" smtClean="0"/>
              <a:t>lev</a:t>
            </a:r>
            <a:r>
              <a:rPr lang="zh-TW" altLang="en-US" sz="3000" b="1" dirty="0" smtClean="0"/>
              <a:t>，又或者問吓功課，</a:t>
            </a:r>
            <a:r>
              <a:rPr lang="en-US" altLang="zh-TW" sz="3000" b="1" dirty="0" smtClean="0"/>
              <a:t>trade</a:t>
            </a:r>
            <a:r>
              <a:rPr lang="zh-TW" altLang="en-US" sz="3000" b="1" dirty="0" smtClean="0"/>
              <a:t>吓嘢</a:t>
            </a:r>
          </a:p>
          <a:p>
            <a:r>
              <a:rPr lang="zh-TW" altLang="en-US" sz="3000" b="1" dirty="0" smtClean="0"/>
              <a:t>突然，出現了以下一條</a:t>
            </a:r>
            <a:r>
              <a:rPr lang="en-US" altLang="zh-TW" sz="3000" b="1" dirty="0" smtClean="0"/>
              <a:t>thread……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0CBF85-C00D-4C2A-8DCE-F872E8FF58FD}" type="slidenum">
              <a:rPr lang="en-US" altLang="zh-TW" smtClean="0">
                <a:latin typeface="Times New Roman" charset="0"/>
              </a:rPr>
              <a:pPr/>
              <a:t>20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7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848871" cy="5047456"/>
          </a:xfrm>
          <a:solidFill>
            <a:srgbClr val="FFFFCC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sz="2600" dirty="0" smtClean="0"/>
              <a:t>發帖人：美美</a:t>
            </a:r>
          </a:p>
          <a:p>
            <a:pPr>
              <a:buFontTx/>
              <a:buNone/>
            </a:pPr>
            <a:r>
              <a:rPr lang="zh-TW" altLang="en-US" sz="2600" dirty="0" smtClean="0"/>
              <a:t>日期：</a:t>
            </a:r>
            <a:r>
              <a:rPr lang="en-US" altLang="zh-TW" sz="2600" dirty="0" smtClean="0"/>
              <a:t>11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日下午</a:t>
            </a:r>
            <a:r>
              <a:rPr lang="en-US" altLang="zh-TW" sz="2600" dirty="0" smtClean="0"/>
              <a:t>6:30:31</a:t>
            </a:r>
          </a:p>
          <a:p>
            <a:pPr>
              <a:buFontTx/>
              <a:buNone/>
            </a:pPr>
            <a:r>
              <a:rPr lang="zh-TW" altLang="en-US" sz="2600" b="1" dirty="0" smtClean="0"/>
              <a:t>主題：哥哥，請救救我   </a:t>
            </a:r>
            <a:r>
              <a:rPr lang="en-US" altLang="zh-TW" sz="2600" b="1" dirty="0" smtClean="0"/>
              <a:t>~.~</a:t>
            </a:r>
          </a:p>
          <a:p>
            <a:pPr>
              <a:buFontTx/>
              <a:buNone/>
            </a:pPr>
            <a:r>
              <a:rPr lang="zh-TW" altLang="en-US" sz="2600" dirty="0" smtClean="0"/>
              <a:t>內容：</a:t>
            </a:r>
          </a:p>
          <a:p>
            <a:pPr>
              <a:buFontTx/>
              <a:buNone/>
            </a:pPr>
            <a:r>
              <a:rPr lang="zh-TW" altLang="en-US" sz="2600" dirty="0" smtClean="0"/>
              <a:t>我今年</a:t>
            </a:r>
            <a:r>
              <a:rPr lang="en-US" altLang="zh-TW" sz="2600" dirty="0" smtClean="0"/>
              <a:t>14</a:t>
            </a:r>
            <a:r>
              <a:rPr lang="zh-TW" altLang="en-US" sz="2600" dirty="0" smtClean="0"/>
              <a:t>歲，</a:t>
            </a:r>
            <a:r>
              <a:rPr lang="en-US" altLang="zh-TW" sz="2600" dirty="0" smtClean="0"/>
              <a:t>look</a:t>
            </a:r>
            <a:r>
              <a:rPr lang="zh-TW" altLang="en-US" sz="2600" dirty="0" smtClean="0"/>
              <a:t>可愛，瘦，</a:t>
            </a:r>
            <a:r>
              <a:rPr lang="en-US" altLang="zh-TW" sz="2600" dirty="0" smtClean="0"/>
              <a:t>34c/22/34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169cm</a:t>
            </a:r>
          </a:p>
          <a:p>
            <a:pPr>
              <a:buFontTx/>
              <a:buNone/>
            </a:pPr>
            <a:r>
              <a:rPr lang="zh-TW" altLang="en-US" sz="2600" dirty="0" smtClean="0"/>
              <a:t>爸爸上周死左，要</a:t>
            </a:r>
            <a:r>
              <a:rPr lang="en-US" altLang="zh-TW" sz="2600" dirty="0" smtClean="0"/>
              <a:t>$</a:t>
            </a:r>
            <a:r>
              <a:rPr lang="zh-TW" altLang="en-US" sz="2600" dirty="0" smtClean="0"/>
              <a:t>，可去佳佳。</a:t>
            </a:r>
          </a:p>
          <a:p>
            <a:pPr>
              <a:buFontTx/>
              <a:buNone/>
            </a:pPr>
            <a:r>
              <a:rPr lang="zh-TW" altLang="en-US" sz="2600" dirty="0" smtClean="0"/>
              <a:t>希望大家可憐 </a:t>
            </a:r>
            <a:r>
              <a:rPr lang="en-US" altLang="zh-TW" sz="2600" dirty="0" smtClean="0"/>
              <a:t>&gt;.&lt;:</a:t>
            </a:r>
          </a:p>
          <a:p>
            <a:pPr>
              <a:buFontTx/>
              <a:buNone/>
            </a:pPr>
            <a:r>
              <a:rPr lang="en-US" altLang="zh-TW" sz="2600" dirty="0" smtClean="0"/>
              <a:t>msn: meimeiwithlove@msn.com.hk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D4F81-84FD-471E-B3E2-CA596707DACB}" type="slidenum">
              <a:rPr lang="en-US" altLang="zh-TW" smtClean="0">
                <a:latin typeface="Times New Roman" charset="0"/>
              </a:rPr>
              <a:pPr/>
              <a:t>21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C0000"/>
                </a:solidFill>
              </a:rPr>
              <a:t>假如你是</a:t>
            </a:r>
            <a:r>
              <a:rPr lang="en-US" altLang="zh-TW" b="1" dirty="0" smtClean="0">
                <a:solidFill>
                  <a:srgbClr val="CC0000"/>
                </a:solidFill>
              </a:rPr>
              <a:t>……</a:t>
            </a:r>
          </a:p>
        </p:txBody>
      </p:sp>
      <p:sp>
        <p:nvSpPr>
          <p:cNvPr id="6645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defRPr/>
            </a:pPr>
            <a:r>
              <a:rPr lang="zh-TW" altLang="en-US" sz="3000" b="1" dirty="0" smtClean="0"/>
              <a:t>同學（男</a:t>
            </a:r>
            <a:r>
              <a:rPr lang="en-US" altLang="zh-TW" sz="3000" b="1" dirty="0" smtClean="0"/>
              <a:t>/</a:t>
            </a:r>
            <a:r>
              <a:rPr lang="zh-TW" altLang="en-US" sz="3000" b="1" dirty="0" smtClean="0"/>
              <a:t>女）</a:t>
            </a:r>
          </a:p>
          <a:p>
            <a:pPr>
              <a:lnSpc>
                <a:spcPct val="110000"/>
              </a:lnSpc>
              <a:spcBef>
                <a:spcPct val="15000"/>
              </a:spcBef>
              <a:defRPr/>
            </a:pPr>
            <a:r>
              <a:rPr lang="zh-TW" altLang="en-US" sz="3000" b="1" dirty="0" smtClean="0"/>
              <a:t>老師</a:t>
            </a:r>
          </a:p>
          <a:p>
            <a:pPr>
              <a:lnSpc>
                <a:spcPct val="110000"/>
              </a:lnSpc>
              <a:spcBef>
                <a:spcPct val="15000"/>
              </a:spcBef>
              <a:defRPr/>
            </a:pPr>
            <a:r>
              <a:rPr lang="zh-TW" altLang="en-US" sz="3000" b="1" dirty="0" smtClean="0"/>
              <a:t>學生家長</a:t>
            </a:r>
          </a:p>
          <a:p>
            <a:pPr>
              <a:lnSpc>
                <a:spcPct val="110000"/>
              </a:lnSpc>
              <a:spcBef>
                <a:spcPct val="15000"/>
              </a:spcBef>
              <a:defRPr/>
            </a:pPr>
            <a:r>
              <a:rPr lang="zh-TW" altLang="en-US" sz="3000" b="1" dirty="0" smtClean="0"/>
              <a:t>傳媒</a:t>
            </a:r>
          </a:p>
          <a:p>
            <a:pPr>
              <a:lnSpc>
                <a:spcPct val="110000"/>
              </a:lnSpc>
              <a:spcBef>
                <a:spcPct val="15000"/>
              </a:spcBef>
              <a:defRPr/>
            </a:pPr>
            <a:r>
              <a:rPr lang="zh-TW" altLang="en-US" sz="3000" b="1" dirty="0" smtClean="0"/>
              <a:t>社工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804AD-0A14-4D47-863D-58EC3CC02922}" type="slidenum">
              <a:rPr lang="en-US" altLang="zh-TW" smtClean="0">
                <a:latin typeface="Times New Roman" charset="0"/>
              </a:rPr>
              <a:pPr/>
              <a:t>22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3995738" y="2565400"/>
            <a:ext cx="403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你會怎樣做？</a:t>
            </a: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2916238" y="5094064"/>
            <a:ext cx="3749675" cy="7112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"/>
              </a:spcBef>
              <a:defRPr/>
            </a:pPr>
            <a:r>
              <a:rPr lang="zh-TW" altLang="en-US" sz="4000" b="1" dirty="0">
                <a:solidFill>
                  <a:srgbClr val="CC0000"/>
                </a:solidFill>
                <a:latin typeface="Times New Roman" pitchFamily="18" charset="0"/>
              </a:rPr>
              <a:t>每組一張工作紙</a:t>
            </a:r>
          </a:p>
        </p:txBody>
      </p:sp>
      <p:pic>
        <p:nvPicPr>
          <p:cNvPr id="8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1" grpId="0" build="p"/>
      <p:bldP spid="664582" grpId="0"/>
      <p:bldP spid="6645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D6188-E6D2-44A4-8546-BF3793B9553F}" type="slidenum">
              <a:rPr lang="en-US" altLang="zh-TW" smtClean="0">
                <a:latin typeface="Times New Roman" charset="0"/>
              </a:rPr>
              <a:pPr/>
              <a:t>23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6867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55576" y="2276475"/>
            <a:ext cx="7772400" cy="22320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zh-TW" altLang="en-US" sz="8000" b="1" dirty="0" smtClean="0">
                <a:solidFill>
                  <a:schemeClr val="accent3">
                    <a:lumMod val="75000"/>
                  </a:schemeClr>
                </a:solidFill>
              </a:rPr>
              <a:t>各組滙報</a:t>
            </a:r>
          </a:p>
        </p:txBody>
      </p:sp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C0000"/>
                </a:solidFill>
              </a:rPr>
              <a:t>故事到最後</a:t>
            </a:r>
            <a:r>
              <a:rPr lang="en-US" altLang="zh-TW" b="1" dirty="0" smtClean="0">
                <a:solidFill>
                  <a:srgbClr val="CC0000"/>
                </a:solidFill>
              </a:rPr>
              <a:t>……</a:t>
            </a:r>
          </a:p>
        </p:txBody>
      </p:sp>
      <p:sp>
        <p:nvSpPr>
          <p:cNvPr id="6656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000" b="1" dirty="0" smtClean="0"/>
              <a:t>各同學就角色身份商討如何協助美美解決面前的困難。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33C8D6-1FDA-4A32-8A60-4D6D6EC98463}" type="slidenum">
              <a:rPr lang="en-US" altLang="zh-TW" smtClean="0">
                <a:latin typeface="Times New Roman" charset="0"/>
              </a:rPr>
              <a:pPr/>
              <a:t>24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684213" y="3284538"/>
            <a:ext cx="77724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我們的解決方案是</a:t>
            </a:r>
            <a:r>
              <a:rPr lang="en-US" altLang="zh-TW" sz="44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</p:txBody>
      </p:sp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80920" cy="2667000"/>
          </a:xfrm>
        </p:spPr>
        <p:txBody>
          <a:bodyPr/>
          <a:lstStyle/>
          <a:p>
            <a:r>
              <a:rPr lang="zh-TW" altLang="en-US" sz="4500" b="1" dirty="0" smtClean="0">
                <a:solidFill>
                  <a:srgbClr val="CC0000"/>
                </a:solidFill>
                <a:latin typeface="Times New Roman" pitchFamily="18" charset="0"/>
              </a:rPr>
              <a:t>嘗試從不同角色思考援交問題，單方面的指責或認同皆不能協助她們，從不同立場思考才可想出真正能幫助她們的方法。</a:t>
            </a:r>
            <a:endParaRPr lang="zh-TW" altLang="en-US" sz="45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205A9-D7FB-4426-A553-05BB5A729E5C}" type="slidenum">
              <a:rPr lang="en-US" altLang="zh-TW" smtClean="0">
                <a:latin typeface="Times New Roman" charset="0"/>
              </a:rPr>
              <a:pPr/>
              <a:t>25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人的需要：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Maslow’s Hierarchy of Need</a:t>
            </a:r>
            <a:endParaRPr lang="zh-TW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F0C8C7-4F19-4A9A-AF4B-3D49D2EF2204}" type="slidenum">
              <a:rPr lang="en-US" altLang="zh-TW" smtClean="0">
                <a:latin typeface="Times New Roman" charset="0"/>
              </a:rPr>
              <a:pPr/>
              <a:t>26</a:t>
            </a:fld>
            <a:endParaRPr lang="en-US" altLang="zh-TW" smtClean="0">
              <a:latin typeface="Times New Roman" charset="0"/>
            </a:endParaRPr>
          </a:p>
        </p:txBody>
      </p:sp>
      <p:grpSp>
        <p:nvGrpSpPr>
          <p:cNvPr id="37892" name="Group 15"/>
          <p:cNvGrpSpPr>
            <a:grpSpLocks/>
          </p:cNvGrpSpPr>
          <p:nvPr/>
        </p:nvGrpSpPr>
        <p:grpSpPr bwMode="auto">
          <a:xfrm>
            <a:off x="208533" y="1416794"/>
            <a:ext cx="8683947" cy="5396582"/>
            <a:chOff x="86" y="768"/>
            <a:chExt cx="5616" cy="3485"/>
          </a:xfrm>
        </p:grpSpPr>
        <p:sp>
          <p:nvSpPr>
            <p:cNvPr id="37900" name="AutoShape 5"/>
            <p:cNvSpPr>
              <a:spLocks noChangeArrowheads="1"/>
            </p:cNvSpPr>
            <p:nvPr/>
          </p:nvSpPr>
          <p:spPr bwMode="auto">
            <a:xfrm>
              <a:off x="86" y="768"/>
              <a:ext cx="5616" cy="348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AutoShape 6"/>
            <p:cNvSpPr>
              <a:spLocks noChangeArrowheads="1"/>
            </p:cNvSpPr>
            <p:nvPr/>
          </p:nvSpPr>
          <p:spPr bwMode="auto">
            <a:xfrm>
              <a:off x="571" y="769"/>
              <a:ext cx="4663" cy="2896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AutoShape 7"/>
            <p:cNvSpPr>
              <a:spLocks noChangeArrowheads="1"/>
            </p:cNvSpPr>
            <p:nvPr/>
          </p:nvSpPr>
          <p:spPr bwMode="auto">
            <a:xfrm>
              <a:off x="1061" y="778"/>
              <a:ext cx="3697" cy="229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AutoShape 8"/>
            <p:cNvSpPr>
              <a:spLocks noChangeArrowheads="1"/>
            </p:cNvSpPr>
            <p:nvPr/>
          </p:nvSpPr>
          <p:spPr bwMode="auto">
            <a:xfrm>
              <a:off x="1556" y="797"/>
              <a:ext cx="2692" cy="1672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9"/>
            <p:cNvSpPr>
              <a:spLocks noChangeArrowheads="1"/>
            </p:cNvSpPr>
            <p:nvPr/>
          </p:nvSpPr>
          <p:spPr bwMode="auto">
            <a:xfrm>
              <a:off x="2104" y="790"/>
              <a:ext cx="1604" cy="99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963613" y="6166123"/>
            <a:ext cx="74437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生理需求：飢餓、口渴</a:t>
            </a:r>
            <a:r>
              <a:rPr lang="en-US" altLang="zh-TW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1752600" y="4962872"/>
            <a:ext cx="5661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安全需求：</a:t>
            </a:r>
          </a:p>
          <a:p>
            <a:pPr algn="ctr"/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和平、安定、良好的社會</a:t>
            </a:r>
            <a:r>
              <a:rPr lang="en-US" altLang="zh-TW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2195513" y="4077072"/>
            <a:ext cx="475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愛的需要：</a:t>
            </a:r>
          </a:p>
          <a:p>
            <a:pPr algn="ctr"/>
            <a:r>
              <a:rPr lang="zh-TW" alt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愛、被愛、歸屬感的要求</a:t>
            </a:r>
            <a:r>
              <a:rPr lang="en-US" altLang="zh-TW" sz="27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2555875" y="3068960"/>
            <a:ext cx="4249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尊重的需要：</a:t>
            </a:r>
          </a:p>
          <a:p>
            <a:pPr algn="ctr"/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尊重、賞識、具有名望</a:t>
            </a:r>
            <a:r>
              <a:rPr lang="en-US" altLang="zh-TW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3742357" y="2349698"/>
            <a:ext cx="1909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700" b="1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自我實現</a:t>
            </a:r>
          </a:p>
        </p:txBody>
      </p:sp>
      <p:pic>
        <p:nvPicPr>
          <p:cNvPr id="17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4000" b="1" dirty="0" smtClean="0">
                <a:solidFill>
                  <a:srgbClr val="CC0000"/>
                </a:solidFill>
              </a:rPr>
              <a:t>援交少女的需要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000066"/>
                </a:solidFill>
              </a:rPr>
              <a:t>大部分援交少女並不是真有經濟困難</a:t>
            </a:r>
            <a:endParaRPr lang="zh-TW" altLang="ja-JP" sz="3000" b="1" dirty="0" smtClean="0">
              <a:solidFill>
                <a:srgbClr val="000066"/>
              </a:solidFill>
            </a:endParaRPr>
          </a:p>
          <a:p>
            <a:r>
              <a:rPr lang="zh-TW" altLang="en-US" sz="3000" b="1" dirty="0" smtClean="0">
                <a:solidFill>
                  <a:srgbClr val="000066"/>
                </a:solidFill>
              </a:rPr>
              <a:t>生理和安全需求都能得到滿足</a:t>
            </a:r>
            <a:endParaRPr lang="zh-TW" altLang="ja-JP" sz="3000" b="1" dirty="0" smtClean="0">
              <a:solidFill>
                <a:srgbClr val="000066"/>
              </a:solidFill>
            </a:endParaRPr>
          </a:p>
          <a:p>
            <a:r>
              <a:rPr lang="zh-TW" altLang="en-US" sz="3000" b="1" dirty="0" smtClean="0">
                <a:solidFill>
                  <a:srgbClr val="000066"/>
                </a:solidFill>
              </a:rPr>
              <a:t>缺乏的是愛的需求</a:t>
            </a:r>
            <a:endParaRPr lang="zh-TW" altLang="en-US" sz="3000" b="1" dirty="0" smtClean="0">
              <a:solidFill>
                <a:srgbClr val="663300"/>
              </a:solidFill>
            </a:endParaRPr>
          </a:p>
        </p:txBody>
      </p:sp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6CAA4-FB40-44E7-A4A6-27F3540A3448}" type="slidenum">
              <a:rPr lang="en-US" altLang="zh-TW" smtClean="0">
                <a:latin typeface="Times New Roman" charset="0"/>
              </a:rPr>
              <a:pPr/>
              <a:t>27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971550" y="4149725"/>
            <a:ext cx="7305675" cy="63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5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藉著物質享受／朋輩認同來肯定自己</a:t>
            </a:r>
          </a:p>
        </p:txBody>
      </p:sp>
      <p:pic>
        <p:nvPicPr>
          <p:cNvPr id="660485" name="Picture 5" descr="j0304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5013325"/>
            <a:ext cx="23034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TW" altLang="en-US" b="1" dirty="0" smtClean="0">
                <a:solidFill>
                  <a:srgbClr val="A50021"/>
                </a:solidFill>
              </a:rPr>
              <a:t>援交少男少女真正的需要  </a:t>
            </a:r>
            <a:r>
              <a:rPr lang="en-US" altLang="zh-TW" b="1" dirty="0" smtClean="0">
                <a:solidFill>
                  <a:srgbClr val="A50021"/>
                </a:solidFill>
              </a:rPr>
              <a:t>CARE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7776862" cy="53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3888431"/>
              </a:tblGrid>
              <a:tr h="26506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506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E7BCFA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83568" y="1523166"/>
            <a:ext cx="3888432" cy="2151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ompany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同伴</a:t>
            </a:r>
          </a:p>
          <a:p>
            <a:pPr>
              <a:spcBef>
                <a:spcPct val="20000"/>
              </a:spcBef>
            </a:pPr>
            <a:r>
              <a:rPr lang="zh-TW" altLang="ja-JP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「埋堆」</a:t>
            </a:r>
          </a:p>
          <a:p>
            <a:pPr>
              <a:buFont typeface="Arial" pitchFamily="34" charset="0"/>
              <a:buChar char="•"/>
            </a:pPr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十分重視朋友對自己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的看法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，盡力融入朋友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間的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社群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572001" y="1556792"/>
            <a:ext cx="3888432" cy="17820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ppreciation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欣賞</a:t>
            </a:r>
          </a:p>
          <a:p>
            <a:pPr>
              <a:spcBef>
                <a:spcPct val="20000"/>
              </a:spcBef>
            </a:pPr>
            <a:r>
              <a:rPr lang="zh-TW" altLang="ja-JP" sz="1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渴望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被欣賞及讚賞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FontTx/>
              <a:buChar char="•"/>
            </a:pPr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追求一身名牌的稱讚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54633" y="4293096"/>
            <a:ext cx="3817367" cy="17820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ecognition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認同 </a:t>
            </a:r>
          </a:p>
          <a:p>
            <a:pPr>
              <a:spcBef>
                <a:spcPct val="20000"/>
              </a:spcBef>
            </a:pPr>
            <a:r>
              <a:rPr lang="zh-TW" altLang="ja-JP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渴望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被朋輩認同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•"/>
            </a:pPr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追求物質心態互相影響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644008" y="4293096"/>
            <a:ext cx="4033838" cy="2046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steem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自我價值</a:t>
            </a:r>
          </a:p>
          <a:p>
            <a:r>
              <a:rPr lang="zh-TW" altLang="ja-JP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貪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慕虛榮背後可能是希</a:t>
            </a:r>
            <a:endParaRPr lang="zh-TW" altLang="ja-JP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望滿足他們的自尊感及</a:t>
            </a:r>
            <a:endParaRPr lang="zh-TW" altLang="ja-JP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ja-JP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自我價值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C0000"/>
                </a:solidFill>
              </a:rPr>
              <a:t>總結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zh-TW" altLang="en-US" sz="3000" b="1" dirty="0" smtClean="0">
                <a:solidFill>
                  <a:srgbClr val="000066"/>
                </a:solidFill>
              </a:rPr>
              <a:t>援交等同賣淫。</a:t>
            </a:r>
            <a:endParaRPr lang="zh-TW" altLang="ja-JP" sz="3000" b="1" dirty="0" smtClean="0">
              <a:solidFill>
                <a:srgbClr val="000066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zh-TW" altLang="en-US" sz="3000" b="1" dirty="0" smtClean="0">
                <a:solidFill>
                  <a:srgbClr val="663300"/>
                </a:solidFill>
              </a:rPr>
              <a:t>援交雖能賺到錢，但失的更多。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3000" b="1" dirty="0" smtClean="0">
                <a:solidFill>
                  <a:srgbClr val="000066"/>
                </a:solidFill>
              </a:rPr>
              <a:t>援交少女（少男）真正需要的是愛、尊重和認同。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3000" b="1" dirty="0" smtClean="0">
                <a:solidFill>
                  <a:srgbClr val="663300"/>
                </a:solidFill>
              </a:rPr>
              <a:t>發掘自己和朋友的優點，肯定自己和朋友的價值。</a:t>
            </a:r>
          </a:p>
          <a:p>
            <a:pPr marL="609600" indent="-609600"/>
            <a:endParaRPr lang="zh-TW" altLang="en-US" sz="3000" b="1" dirty="0" smtClean="0">
              <a:solidFill>
                <a:srgbClr val="663300"/>
              </a:solidFill>
            </a:endParaRPr>
          </a:p>
          <a:p>
            <a:pPr marL="609600" indent="-609600"/>
            <a:endParaRPr lang="zh-TW" altLang="en-US" sz="3000" dirty="0" smtClean="0"/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C617C-D478-4629-973C-67DCE4710452}" type="slidenum">
              <a:rPr lang="en-US" altLang="zh-TW" smtClean="0">
                <a:latin typeface="Times New Roman" charset="0"/>
              </a:rPr>
              <a:pPr/>
              <a:t>29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body" orient="vert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buFont typeface="Times New Roman" pitchFamily="18" charset="0"/>
              <a:buChar char="–"/>
              <a:defRPr/>
            </a:pPr>
            <a:r>
              <a:rPr lang="zh-TW" altLang="en-US" sz="3000" b="1" dirty="0" smtClean="0"/>
              <a:t>源自日本</a:t>
            </a:r>
          </a:p>
          <a:p>
            <a:pPr>
              <a:buFont typeface="Times New Roman" pitchFamily="18" charset="0"/>
              <a:buChar char="–"/>
              <a:defRPr/>
            </a:pPr>
            <a:r>
              <a:rPr lang="zh-TW" altLang="en-US" sz="3000" b="1" dirty="0" smtClean="0"/>
              <a:t>最早見於</a:t>
            </a:r>
            <a:r>
              <a:rPr lang="en-US" altLang="zh-TW" sz="3000" b="1" dirty="0" smtClean="0"/>
              <a:t>1994</a:t>
            </a:r>
            <a:r>
              <a:rPr lang="zh-TW" altLang="en-US" sz="3000" b="1" dirty="0" smtClean="0"/>
              <a:t>年</a:t>
            </a:r>
            <a:r>
              <a:rPr lang="en-US" altLang="zh-TW" sz="3000" b="1" dirty="0" smtClean="0"/>
              <a:t>9</a:t>
            </a:r>
            <a:r>
              <a:rPr lang="zh-TW" altLang="en-US" sz="3000" b="1" dirty="0" smtClean="0"/>
              <a:t>月</a:t>
            </a:r>
            <a:r>
              <a:rPr lang="en-US" altLang="zh-TW" sz="3000" b="1" dirty="0" smtClean="0"/>
              <a:t>20</a:t>
            </a:r>
            <a:r>
              <a:rPr lang="zh-TW" altLang="en-US" sz="3000" b="1" dirty="0" smtClean="0"/>
              <a:t>日「朝日新聞晚報」</a:t>
            </a:r>
            <a:endParaRPr lang="zh-TW" altLang="en-US" sz="2400" b="1" dirty="0" smtClean="0"/>
          </a:p>
          <a:p>
            <a:pPr>
              <a:spcBef>
                <a:spcPct val="45000"/>
              </a:spcBef>
              <a:buFontTx/>
              <a:buNone/>
              <a:defRPr/>
            </a:pPr>
            <a:r>
              <a:rPr lang="zh-TW" altLang="en-US" sz="3500" b="1" dirty="0" smtClean="0">
                <a:solidFill>
                  <a:srgbClr val="CC0000"/>
                </a:solidFill>
              </a:rPr>
              <a:t>定義</a:t>
            </a:r>
            <a:endParaRPr lang="zh-TW" altLang="en-US" sz="3500" b="1" dirty="0" smtClean="0"/>
          </a:p>
          <a:p>
            <a:pPr>
              <a:buFont typeface="Times New Roman" pitchFamily="18" charset="0"/>
              <a:buChar char="–"/>
              <a:defRPr/>
            </a:pPr>
            <a:r>
              <a:rPr lang="zh-TW" altLang="en-US" sz="3000" b="1" dirty="0" smtClean="0"/>
              <a:t>起初指少女利用身體，「援助」中年男士的孤單寂寞，以這種「交際」形式來換取金錢或禮物，不一定伴隨有性行為</a:t>
            </a:r>
          </a:p>
          <a:p>
            <a:pPr>
              <a:buFont typeface="Times New Roman" pitchFamily="18" charset="0"/>
              <a:buChar char="–"/>
              <a:defRPr/>
            </a:pPr>
            <a:r>
              <a:rPr lang="zh-TW" altLang="en-US" sz="3000" b="1" dirty="0" smtClean="0"/>
              <a:t>現今成為少女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少男</a:t>
            </a:r>
            <a:r>
              <a:rPr lang="en-US" altLang="zh-TW" sz="3000" b="1" dirty="0" smtClean="0"/>
              <a:t>)</a:t>
            </a:r>
            <a:r>
              <a:rPr lang="zh-TW" altLang="en-US" sz="3000" b="1" dirty="0" smtClean="0"/>
              <a:t>賣淫的代名詞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FE6D5-FBEB-4ACA-A381-3153F3A6BE54}" type="slidenum">
              <a:rPr lang="en-US" altLang="zh-TW" smtClean="0">
                <a:latin typeface="Times New Roman" charset="0"/>
              </a:rPr>
              <a:pPr/>
              <a:t>3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5" name="直排標題 4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C0000"/>
                </a:solidFill>
              </a:rPr>
              <a:t>援交：全名「援助交際」</a:t>
            </a:r>
            <a:r>
              <a:rPr lang="en-US" altLang="zh-TW" b="1" dirty="0" smtClean="0">
                <a:solidFill>
                  <a:srgbClr val="CC0000"/>
                </a:solidFill>
              </a:rPr>
              <a:t>(</a:t>
            </a:r>
            <a:r>
              <a:rPr lang="en-US" altLang="zh-TW" b="1" dirty="0" err="1" smtClean="0">
                <a:solidFill>
                  <a:srgbClr val="CC0000"/>
                </a:solidFill>
              </a:rPr>
              <a:t>Enjo-Kosai</a:t>
            </a:r>
            <a:r>
              <a:rPr lang="en-US" altLang="zh-TW" b="1" dirty="0" smtClean="0">
                <a:solidFill>
                  <a:srgbClr val="CC000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22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2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22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22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7B673-D33B-4317-B6F6-68C9FE4A9AD8}" type="slidenum">
              <a:rPr lang="en-US" altLang="zh-TW" smtClean="0">
                <a:latin typeface="Times New Roman" charset="0"/>
              </a:rPr>
              <a:pPr/>
              <a:t>30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4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0113" y="1277938"/>
            <a:ext cx="7488237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愛情，眾水不能息滅，大水也不能淹沒。若有人拿家中所有的財寶要換愛情，就全被藐視。</a:t>
            </a:r>
          </a:p>
          <a:p>
            <a:pPr algn="r">
              <a:defRPr/>
            </a:pP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聖經 雅歌 </a:t>
            </a:r>
            <a:r>
              <a:rPr lang="en-US" altLang="zh-TW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8 </a:t>
            </a: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章 </a:t>
            </a:r>
            <a:r>
              <a:rPr lang="en-US" altLang="zh-TW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7 </a:t>
            </a: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</a:p>
          <a:p>
            <a:pPr algn="ctr">
              <a:defRPr/>
            </a:pPr>
            <a:endParaRPr lang="zh-TW" altLang="en-US" sz="31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defRPr/>
            </a:pP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人若賺得全世界，賠上自己的生命，有甚麼益處呢？人還能拿甚麼換生命呢？</a:t>
            </a:r>
          </a:p>
          <a:p>
            <a:pPr algn="r" eaLnBrk="0" hangingPunct="0">
              <a:spcBef>
                <a:spcPct val="25000"/>
              </a:spcBef>
              <a:defRPr/>
            </a:pP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聖經 馬太福音 </a:t>
            </a:r>
            <a:r>
              <a:rPr lang="en-US" altLang="zh-TW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16 </a:t>
            </a: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章 </a:t>
            </a:r>
            <a:r>
              <a:rPr lang="en-US" altLang="zh-TW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26 </a:t>
            </a:r>
            <a:r>
              <a:rPr lang="zh-TW" altLang="en-US" sz="3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</a:p>
          <a:p>
            <a:pPr eaLnBrk="0" hangingPunct="0">
              <a:defRPr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defRPr/>
            </a:pPr>
            <a:endParaRPr lang="zh-TW" altLang="en-US" sz="33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0" hangingPunct="0">
              <a:defRPr/>
            </a:pPr>
            <a:endParaRPr lang="zh-TW" altLang="en-US" sz="33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131839" y="1484784"/>
          <a:ext cx="277694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Photo Editor 影像" r:id="rId4" imgW="12800000" imgH="14114286" progId="">
                  <p:embed/>
                </p:oleObj>
              </mc:Choice>
              <mc:Fallback>
                <p:oleObj name="Photo Editor 影像" r:id="rId4" imgW="12800000" imgH="141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39" y="1484784"/>
                        <a:ext cx="2776941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98376" y="5013176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altLang="zh-TW" sz="3500" dirty="0"/>
              <a:t>http://</a:t>
            </a:r>
            <a:r>
              <a:rPr lang="en-US" altLang="zh-TW" sz="3500" dirty="0" smtClean="0"/>
              <a:t>www.truth-light.org.hk</a:t>
            </a:r>
            <a:endParaRPr lang="en-US" altLang="zh-TW" sz="3500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版權屬明光社所有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All rights reserved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Kace\Desktop\677166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16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ubtitle 2"/>
          <p:cNvSpPr txBox="1">
            <a:spLocks/>
          </p:cNvSpPr>
          <p:nvPr/>
        </p:nvSpPr>
        <p:spPr bwMode="auto">
          <a:xfrm>
            <a:off x="2720975" y="2852936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明光社網站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http://www.truth-light.org.hk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專頁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http://www.facebook.com/Soc.of.TruthLight</a:t>
            </a:r>
            <a:endParaRPr kumimoji="0" lang="zh-TW" altLang="en-US" sz="2400" dirty="0">
              <a:latin typeface="Calibri" pitchFamily="34" charset="0"/>
            </a:endParaRPr>
          </a:p>
        </p:txBody>
      </p:sp>
      <p:pic>
        <p:nvPicPr>
          <p:cNvPr id="32773" name="Picture 3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792"/>
            <a:ext cx="1872580" cy="20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sofortal_orange_yellow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7244" r="9367"/>
          <a:stretch>
            <a:fillRect/>
          </a:stretch>
        </p:blipFill>
        <p:spPr bwMode="auto">
          <a:xfrm>
            <a:off x="899592" y="4437112"/>
            <a:ext cx="409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2320" cy="1233424"/>
          </a:xfrm>
        </p:spPr>
        <p:txBody>
          <a:bodyPr>
            <a:normAutofit/>
          </a:bodyPr>
          <a:lstStyle/>
          <a:p>
            <a:pPr algn="ctr"/>
            <a:r>
              <a:rPr lang="zh-TW" altLang="en-GB" sz="2400" b="1" dirty="0" smtClean="0">
                <a:latin typeface="微軟正黑體" pitchFamily="34" charset="-120"/>
                <a:ea typeface="微軟正黑體" pitchFamily="34" charset="-120"/>
              </a:rPr>
              <a:t>注意：基於版權關係，此教材只作非牟利教育用途！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C0000"/>
                </a:solidFill>
              </a:rPr>
              <a:t>香港情況</a:t>
            </a:r>
            <a:endParaRPr lang="zh-TW" altLang="en-US" dirty="0"/>
          </a:p>
        </p:txBody>
      </p:sp>
      <p:sp>
        <p:nvSpPr>
          <p:cNvPr id="656386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500655"/>
            <a:ext cx="7344816" cy="3490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altLang="zh-TW" sz="3000" b="1" dirty="0" smtClean="0">
                <a:cs typeface="Times New Roman" pitchFamily="18" charset="0"/>
              </a:rPr>
              <a:t>1998</a:t>
            </a:r>
            <a:r>
              <a:rPr lang="zh-TW" altLang="en-US" sz="3000" b="1" dirty="0" smtClean="0">
                <a:cs typeface="Times New Roman" pitchFamily="18" charset="0"/>
              </a:rPr>
              <a:t>年：高收視日劇「神阿！請多給我一點時間」上映，劇中女主角因「援交」染上愛滋病。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en-US" altLang="ja-JP" sz="3000" b="1" dirty="0" smtClean="0">
                <a:cs typeface="Times New Roman" pitchFamily="18" charset="0"/>
              </a:rPr>
              <a:t>2000</a:t>
            </a:r>
            <a:r>
              <a:rPr lang="zh-TW" altLang="en-US" sz="3000" b="1" dirty="0" smtClean="0">
                <a:cs typeface="Times New Roman" pitchFamily="18" charset="0"/>
              </a:rPr>
              <a:t>年：援交網站在香港紛紛出現。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kumimoji="0" lang="en-US" altLang="zh-TW" sz="3000" b="1" dirty="0" smtClean="0">
                <a:cs typeface="Times New Roman" pitchFamily="18" charset="0"/>
              </a:rPr>
              <a:t>2008</a:t>
            </a:r>
            <a:r>
              <a:rPr kumimoji="0" lang="zh-TW" altLang="en-US" sz="3000" b="1" dirty="0" smtClean="0">
                <a:cs typeface="Times New Roman" pitchFamily="18" charset="0"/>
              </a:rPr>
              <a:t>年：援交少女王嘉梅被殺案發生之後，這個社會問題才真正得到重視</a:t>
            </a:r>
            <a:r>
              <a:rPr lang="zh-TW" altLang="en-US" sz="3000" b="1" dirty="0">
                <a:cs typeface="Times New Roman" pitchFamily="18" charset="0"/>
              </a:rPr>
              <a:t>。</a:t>
            </a:r>
            <a:endParaRPr kumimoji="0" lang="zh-TW" altLang="en-US" sz="3000" b="1" dirty="0" smtClean="0">
              <a:cs typeface="Times New Roman" pitchFamily="18" charset="0"/>
            </a:endParaRP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4306B-87FB-4D78-9779-625467EF3DD6}" type="slidenum">
              <a:rPr lang="en-US" altLang="zh-TW" smtClean="0">
                <a:latin typeface="Times New Roman" charset="0"/>
              </a:rPr>
              <a:pPr/>
              <a:t>4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56394" name="Picture 10" descr="9"/>
          <p:cNvPicPr>
            <a:picLocks noChangeAspect="1" noChangeArrowheads="1"/>
          </p:cNvPicPr>
          <p:nvPr/>
        </p:nvPicPr>
        <p:blipFill>
          <a:blip r:embed="rId2" cstate="print"/>
          <a:srcRect b="75117"/>
          <a:stretch>
            <a:fillRect/>
          </a:stretch>
        </p:blipFill>
        <p:spPr bwMode="auto">
          <a:xfrm>
            <a:off x="1186507" y="5117219"/>
            <a:ext cx="7273925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012160" y="6125457"/>
            <a:ext cx="2383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明報 </a:t>
            </a:r>
            <a:r>
              <a:rPr lang="en-US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HK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HK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HK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C0000"/>
                </a:solidFill>
              </a:rPr>
              <a:t>香港少女賣淫活動</a:t>
            </a:r>
          </a:p>
        </p:txBody>
      </p:sp>
      <p:sp>
        <p:nvSpPr>
          <p:cNvPr id="6246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500" b="1" dirty="0" smtClean="0"/>
              <a:t>魚蛋妹 </a:t>
            </a:r>
            <a:r>
              <a:rPr lang="en-US" altLang="zh-TW" sz="3500" b="1" dirty="0" smtClean="0"/>
              <a:t>(1980~)</a:t>
            </a:r>
          </a:p>
          <a:p>
            <a:pPr>
              <a:defRPr/>
            </a:pPr>
            <a:r>
              <a:rPr lang="zh-TW" altLang="en-US" sz="3500" b="1" dirty="0" smtClean="0"/>
              <a:t>私鐘妹 </a:t>
            </a:r>
            <a:r>
              <a:rPr lang="en-US" altLang="zh-TW" sz="3500" b="1" dirty="0" smtClean="0"/>
              <a:t>(1980~)</a:t>
            </a:r>
          </a:p>
          <a:p>
            <a:pPr>
              <a:defRPr/>
            </a:pPr>
            <a:r>
              <a:rPr lang="zh-TW" altLang="en-US" sz="3500" b="1" dirty="0" smtClean="0"/>
              <a:t>卡拉</a:t>
            </a:r>
            <a:r>
              <a:rPr lang="en-US" altLang="zh-TW" sz="3500" b="1" dirty="0" smtClean="0"/>
              <a:t>OK</a:t>
            </a:r>
            <a:r>
              <a:rPr lang="zh-TW" altLang="en-US" sz="3500" b="1" dirty="0" smtClean="0"/>
              <a:t>伴唱 </a:t>
            </a:r>
            <a:r>
              <a:rPr lang="en-US" altLang="zh-TW" sz="3500" b="1" dirty="0" smtClean="0"/>
              <a:t>(1990~)</a:t>
            </a:r>
          </a:p>
          <a:p>
            <a:pPr>
              <a:defRPr/>
            </a:pPr>
            <a:r>
              <a:rPr lang="zh-TW" altLang="en-US" sz="3500" b="1" dirty="0" smtClean="0"/>
              <a:t>網吧輔導員 </a:t>
            </a:r>
            <a:r>
              <a:rPr lang="en-US" altLang="zh-TW" sz="3500" b="1" dirty="0" smtClean="0"/>
              <a:t>(2000~)</a:t>
            </a:r>
          </a:p>
          <a:p>
            <a:pPr>
              <a:defRPr/>
            </a:pPr>
            <a:r>
              <a:rPr lang="zh-TW" altLang="en-US" sz="3500" b="1" dirty="0" smtClean="0"/>
              <a:t>援交 </a:t>
            </a:r>
            <a:r>
              <a:rPr lang="en-US" altLang="zh-TW" sz="3500" b="1" dirty="0" smtClean="0"/>
              <a:t>(</a:t>
            </a:r>
            <a:r>
              <a:rPr lang="zh-TW" altLang="en-US" sz="3500" b="1" dirty="0" smtClean="0"/>
              <a:t>現今</a:t>
            </a:r>
            <a:r>
              <a:rPr lang="en-US" altLang="zh-TW" sz="3500" b="1" dirty="0" smtClean="0"/>
              <a:t>)</a:t>
            </a:r>
            <a:endParaRPr lang="zh-TW" altLang="en-US" sz="3500" dirty="0" smtClean="0">
              <a:solidFill>
                <a:srgbClr val="CC0000"/>
              </a:solidFill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AB44F-BCDD-4459-81BC-097F5C0CE973}" type="slidenum">
              <a:rPr lang="en-US" altLang="zh-TW" smtClean="0">
                <a:latin typeface="Times New Roman" charset="0"/>
              </a:rPr>
              <a:pPr/>
              <a:t>5</a:t>
            </a:fld>
            <a:endParaRPr lang="en-US" altLang="zh-TW" smtClean="0">
              <a:latin typeface="Times New Roman" charset="0"/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6223446" y="2780928"/>
            <a:ext cx="2813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3500" b="1" dirty="0">
                <a:latin typeface="Times New Roman" pitchFamily="18" charset="0"/>
              </a:rPr>
              <a:t> </a:t>
            </a:r>
            <a:r>
              <a:rPr lang="en-US" altLang="zh-TW" sz="3500" b="1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zh-TW" altLang="en-US" sz="3500" b="1" dirty="0">
                <a:solidFill>
                  <a:srgbClr val="CC0000"/>
                </a:solidFill>
                <a:latin typeface="Times New Roman" pitchFamily="18" charset="0"/>
              </a:rPr>
              <a:t>集團式操控</a:t>
            </a:r>
            <a:r>
              <a:rPr lang="en-US" altLang="zh-TW" sz="3500" b="1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6019800" y="4603725"/>
            <a:ext cx="23685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ja-JP" sz="3500" b="1" dirty="0">
                <a:latin typeface="Times New Roman" pitchFamily="18" charset="0"/>
              </a:rPr>
              <a:t> </a:t>
            </a:r>
            <a:r>
              <a:rPr lang="en-US" altLang="zh-TW" sz="3500" b="1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zh-TW" altLang="en-US" sz="3500" b="1" dirty="0">
                <a:solidFill>
                  <a:srgbClr val="CC0000"/>
                </a:solidFill>
                <a:latin typeface="Times New Roman" pitchFamily="18" charset="0"/>
              </a:rPr>
              <a:t>有自主性</a:t>
            </a:r>
            <a:r>
              <a:rPr lang="en-US" altLang="zh-TW" sz="3500" b="1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24647" name="AutoShape 7"/>
          <p:cNvSpPr>
            <a:spLocks/>
          </p:cNvSpPr>
          <p:nvPr/>
        </p:nvSpPr>
        <p:spPr bwMode="auto">
          <a:xfrm>
            <a:off x="5580112" y="1989138"/>
            <a:ext cx="719138" cy="2375966"/>
          </a:xfrm>
          <a:prstGeom prst="rightBrace">
            <a:avLst>
              <a:gd name="adj1" fmla="val 241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48" name="Line 8"/>
          <p:cNvSpPr>
            <a:spLocks noChangeShapeType="1"/>
          </p:cNvSpPr>
          <p:nvPr/>
        </p:nvSpPr>
        <p:spPr bwMode="auto">
          <a:xfrm>
            <a:off x="3736975" y="5013176"/>
            <a:ext cx="2339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4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/>
      <p:bldP spid="624645" grpId="0"/>
      <p:bldP spid="624647" grpId="0" animBg="1"/>
      <p:bldP spid="624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zh-TW" altLang="en-US" b="1" dirty="0" smtClean="0">
                <a:solidFill>
                  <a:srgbClr val="A50021"/>
                </a:solidFill>
                <a:latin typeface="Times New Roman" pitchFamily="18" charset="0"/>
              </a:rPr>
              <a:t>播放香港電台性本善</a:t>
            </a:r>
            <a:r>
              <a:rPr lang="en-US" altLang="zh-TW" b="1" dirty="0" smtClean="0">
                <a:solidFill>
                  <a:srgbClr val="A50021"/>
                </a:solidFill>
                <a:latin typeface="Times New Roman" pitchFamily="18" charset="0"/>
              </a:rPr>
              <a:t>2007《</a:t>
            </a:r>
            <a:r>
              <a:rPr lang="zh-TW" altLang="en-US" b="1" dirty="0" smtClean="0">
                <a:solidFill>
                  <a:srgbClr val="A50021"/>
                </a:solidFill>
                <a:latin typeface="Times New Roman" pitchFamily="18" charset="0"/>
              </a:rPr>
              <a:t>青春無價</a:t>
            </a:r>
            <a:r>
              <a:rPr lang="en-US" altLang="zh-TW" b="1" dirty="0" smtClean="0">
                <a:solidFill>
                  <a:srgbClr val="A50021"/>
                </a:solidFill>
                <a:latin typeface="Times New Roman" pitchFamily="18" charset="0"/>
              </a:rPr>
              <a:t>》 </a:t>
            </a:r>
            <a:br>
              <a:rPr lang="en-US" altLang="zh-TW" b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0099"/>
                </a:solidFill>
              </a:rPr>
              <a:t>片段中的女主角反映了援交少女有什麼的特徵呢？</a:t>
            </a:r>
          </a:p>
          <a:p>
            <a:endParaRPr lang="zh-TW" altLang="en-US" sz="4000" dirty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54D8F-6405-4479-BD38-07F788121AF4}" type="slidenum">
              <a:rPr lang="en-US" altLang="zh-TW" smtClean="0">
                <a:latin typeface="Times New Roman" charset="0"/>
              </a:rPr>
              <a:pPr/>
              <a:t>6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8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雖然參與援交的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……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1142107" y="1484784"/>
            <a:ext cx="3313277" cy="34290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不論性別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不論身型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不論樣貌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不論成績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不論家庭背景</a:t>
            </a:r>
            <a:endParaRPr lang="zh-TW" altLang="en-US" sz="3000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4"/>
          </p:nvPr>
        </p:nvSpPr>
        <p:spPr>
          <a:xfrm>
            <a:off x="4686329" y="1484784"/>
            <a:ext cx="3313277" cy="34290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200" b="1" dirty="0" smtClean="0"/>
              <a:t>但常見的是</a:t>
            </a:r>
            <a:r>
              <a:rPr lang="en-US" altLang="zh-TW" sz="3200" b="1" dirty="0" smtClean="0"/>
              <a:t>……</a:t>
            </a:r>
          </a:p>
          <a:p>
            <a:pPr>
              <a:buFont typeface="Arial" pitchFamily="34" charset="0"/>
              <a:buChar char="•"/>
            </a:pPr>
            <a:r>
              <a:rPr lang="zh-TW" altLang="en-US" b="1" i="1" dirty="0" smtClean="0">
                <a:solidFill>
                  <a:srgbClr val="A50021"/>
                </a:solidFill>
              </a:rPr>
              <a:t> </a:t>
            </a:r>
            <a:r>
              <a:rPr lang="zh-TW" altLang="en-US" sz="3000" b="1" i="1" dirty="0" smtClean="0">
                <a:solidFill>
                  <a:srgbClr val="A50021"/>
                </a:solidFill>
              </a:rPr>
              <a:t>與父母關係疏離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家境不好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追求物質生活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000" b="1" i="1" dirty="0" smtClean="0">
                <a:solidFill>
                  <a:srgbClr val="A50021"/>
                </a:solidFill>
              </a:rPr>
              <a:t> 追求「被愛」、「被錫」的感覺</a:t>
            </a:r>
          </a:p>
          <a:p>
            <a:endParaRPr lang="zh-TW" altLang="en-US" sz="3000" dirty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D3D03-D12D-474E-8106-CB1074C2124D}" type="slidenum">
              <a:rPr lang="en-US" altLang="zh-TW" smtClean="0">
                <a:latin typeface="Times New Roman" charset="0"/>
              </a:rPr>
              <a:pPr/>
              <a:t>7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27717" name="Picture 5"/>
          <p:cNvPicPr>
            <a:picLocks noChangeAspect="1" noChangeArrowheads="1"/>
          </p:cNvPicPr>
          <p:nvPr/>
        </p:nvPicPr>
        <p:blipFill>
          <a:blip r:embed="rId2" cstate="print"/>
          <a:srcRect b="77238"/>
          <a:stretch>
            <a:fillRect/>
          </a:stretch>
        </p:blipFill>
        <p:spPr bwMode="auto">
          <a:xfrm>
            <a:off x="1826919" y="5027208"/>
            <a:ext cx="465943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095958" y="6200359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蘋果日報</a:t>
            </a:r>
            <a:r>
              <a:rPr lang="en-US" altLang="zh-HK" sz="1600" dirty="0" smtClean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2009</a:t>
            </a:r>
            <a:r>
              <a:rPr lang="zh-HK" altLang="en-US" sz="16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年</a:t>
            </a:r>
            <a:r>
              <a:rPr lang="en-US" altLang="zh-HK" sz="16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06</a:t>
            </a:r>
            <a:r>
              <a:rPr lang="zh-HK" altLang="en-US" sz="16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月</a:t>
            </a:r>
            <a:r>
              <a:rPr lang="en-US" altLang="zh-HK" sz="16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28</a:t>
            </a:r>
            <a:r>
              <a:rPr lang="zh-HK" altLang="en-US" sz="16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</a:t>
            </a:r>
            <a:endParaRPr lang="zh-HK" alt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53E30-6ABF-415F-A62D-7DFFA9F3538D}" type="slidenum">
              <a:rPr lang="en-US" altLang="zh-TW" smtClean="0">
                <a:latin typeface="Times New Roman" charset="0"/>
              </a:rPr>
              <a:pPr/>
              <a:t>8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t="9229" r="6508" b="28889"/>
          <a:stretch>
            <a:fillRect/>
          </a:stretch>
        </p:blipFill>
        <p:spPr bwMode="auto">
          <a:xfrm>
            <a:off x="342900" y="1901825"/>
            <a:ext cx="85502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8739" name="AutoShape 3"/>
          <p:cNvSpPr>
            <a:spLocks noChangeArrowheads="1"/>
          </p:cNvSpPr>
          <p:nvPr/>
        </p:nvSpPr>
        <p:spPr bwMode="auto">
          <a:xfrm>
            <a:off x="3546475" y="3184525"/>
            <a:ext cx="4897438" cy="1152525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因家中無人疼愛她，故希望</a:t>
            </a:r>
          </a:p>
          <a:p>
            <a:pPr algn="ctr"/>
            <a:r>
              <a:rPr lang="zh-TW" altLang="en-US" sz="3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透過交易被人「攬下鍚下」</a:t>
            </a:r>
          </a:p>
        </p:txBody>
      </p:sp>
      <p:sp>
        <p:nvSpPr>
          <p:cNvPr id="628740" name="Oval 4"/>
          <p:cNvSpPr>
            <a:spLocks noChangeArrowheads="1"/>
          </p:cNvSpPr>
          <p:nvPr/>
        </p:nvSpPr>
        <p:spPr bwMode="auto">
          <a:xfrm>
            <a:off x="3113088" y="5056188"/>
            <a:ext cx="3097212" cy="1225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8741" name="Line 5"/>
          <p:cNvSpPr>
            <a:spLocks noChangeShapeType="1"/>
          </p:cNvSpPr>
          <p:nvPr/>
        </p:nvSpPr>
        <p:spPr bwMode="auto">
          <a:xfrm flipV="1">
            <a:off x="5491163" y="4481513"/>
            <a:ext cx="144462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95194" y="1425429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經濟日報 </a:t>
            </a:r>
            <a:r>
              <a:rPr lang="en-US" altLang="zh-HK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en-US" altLang="zh-TW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HK" altLang="en-US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HK" altLang="en-US" sz="16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HK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nimBg="1"/>
      <p:bldP spid="628740" grpId="0" animBg="1"/>
      <p:bldP spid="6287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</a:extLst>
        </p:spPr>
        <p:txBody>
          <a:bodyPr/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CC0000"/>
                </a:solidFill>
              </a:rPr>
              <a:t>援交成因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社會以經濟量度價值（笑貧不笑娼）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互聯網發展迅速，參與者既可隱藏自己又可推銷自己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青少年缺乏人生目標、理想及方向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家庭功能失效：缺乏關愛及擁抱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朋輩影響：熟人介紹，有信心及安全感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sz="3400" b="1" dirty="0" smtClean="0"/>
              <a:t>社會</a:t>
            </a:r>
            <a:r>
              <a:rPr lang="en-US" altLang="zh-TW" sz="3400" b="1" dirty="0" smtClean="0"/>
              <a:t>/</a:t>
            </a:r>
            <a:r>
              <a:rPr lang="zh-TW" altLang="en-US" sz="3400" b="1" dirty="0" smtClean="0"/>
              <a:t>傳媒文化：女性是性玩物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9AD6E-4C1B-410C-A2A7-82632DCB5B1F}" type="slidenum">
              <a:rPr lang="en-US" altLang="zh-TW" smtClean="0">
                <a:latin typeface="Times New Roman" charset="0"/>
              </a:rPr>
              <a:pPr/>
              <a:t>9</a:t>
            </a:fld>
            <a:endParaRPr lang="en-US" altLang="zh-TW" smtClean="0">
              <a:latin typeface="Times New Roman" charset="0"/>
            </a:endParaRPr>
          </a:p>
        </p:txBody>
      </p:sp>
      <p:pic>
        <p:nvPicPr>
          <p:cNvPr id="6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9647</TotalTime>
  <Words>1350</Words>
  <Application>Microsoft Office PowerPoint</Application>
  <PresentationFormat>如螢幕大小 (4:3)</PresentationFormat>
  <Paragraphs>209</Paragraphs>
  <Slides>32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PMingLiu</vt:lpstr>
      <vt:lpstr>微軟正黑體</vt:lpstr>
      <vt:lpstr>新細明體</vt:lpstr>
      <vt:lpstr>Arial</vt:lpstr>
      <vt:lpstr>Calibri</vt:lpstr>
      <vt:lpstr>Corbel</vt:lpstr>
      <vt:lpstr>Gill Sans MT</vt:lpstr>
      <vt:lpstr>Times New Roman</vt:lpstr>
      <vt:lpstr>Wingdings</vt:lpstr>
      <vt:lpstr>Earthtones_16x9</vt:lpstr>
      <vt:lpstr>Photo Editor 影像</vt:lpstr>
      <vt:lpstr>身體何價 </vt:lpstr>
      <vt:lpstr>關注生命倫理　正視社會歪風</vt:lpstr>
      <vt:lpstr>援交：全名「援助交際」(Enjo-Kosai)</vt:lpstr>
      <vt:lpstr>香港情況</vt:lpstr>
      <vt:lpstr>香港少女賣淫活動</vt:lpstr>
      <vt:lpstr>播放香港電台性本善2007《青春無價》  </vt:lpstr>
      <vt:lpstr>雖然參與援交的……</vt:lpstr>
      <vt:lpstr>PowerPoint 簡報</vt:lpstr>
      <vt:lpstr>援交成因</vt:lpstr>
      <vt:lpstr>援交不只是援交少女有錯失，而是在社會價值觀、家庭功能和傳媒文化上出現問題。 </vt:lpstr>
      <vt:lpstr>PowerPoint 簡報</vt:lpstr>
      <vt:lpstr>&lt;中學生對援交的認知及價值觀&gt; 調查結果  (2009年7月)</vt:lpstr>
      <vt:lpstr>援交謬誤大檢閱</vt:lpstr>
      <vt:lpstr>PowerPoint 簡報</vt:lpstr>
      <vt:lpstr>援交：等價交換？</vt:lpstr>
      <vt:lpstr>援交：等價交換？</vt:lpstr>
      <vt:lpstr>援交是否犯法？</vt:lpstr>
      <vt:lpstr>PowerPoint 簡報</vt:lpstr>
      <vt:lpstr>援交一詞美化了它的本質，參與援交行為得不償失 。 </vt:lpstr>
      <vt:lpstr>美美的故事</vt:lpstr>
      <vt:lpstr>PowerPoint 簡報</vt:lpstr>
      <vt:lpstr>假如你是……</vt:lpstr>
      <vt:lpstr>PowerPoint 簡報</vt:lpstr>
      <vt:lpstr>故事到最後……</vt:lpstr>
      <vt:lpstr>嘗試從不同角色思考援交問題，單方面的指責或認同皆不能協助她們，從不同立場思考才可想出真正能幫助她們的方法。</vt:lpstr>
      <vt:lpstr>人的需要： Maslow’s Hierarchy of Need</vt:lpstr>
      <vt:lpstr>援交少女的需要</vt:lpstr>
      <vt:lpstr>援交少男少女真正的需要  CARE</vt:lpstr>
      <vt:lpstr>總結</vt:lpstr>
      <vt:lpstr>PowerPoint 簡報</vt:lpstr>
      <vt:lpstr>http://www.truth-light.org.hk</vt:lpstr>
      <vt:lpstr>注意：基於版權關係，此教材只作非牟利教育用途！</vt:lpstr>
    </vt:vector>
  </TitlesOfParts>
  <Company>HONG KONG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HONG KONG GOVERNMENT</dc:creator>
  <cp:lastModifiedBy>yung</cp:lastModifiedBy>
  <cp:revision>845</cp:revision>
  <dcterms:created xsi:type="dcterms:W3CDTF">2001-11-01T08:33:07Z</dcterms:created>
  <dcterms:modified xsi:type="dcterms:W3CDTF">2015-12-24T08:03:28Z</dcterms:modified>
</cp:coreProperties>
</file>