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32"/>
  </p:notesMasterIdLst>
  <p:sldIdLst>
    <p:sldId id="256" r:id="rId2"/>
    <p:sldId id="359" r:id="rId3"/>
    <p:sldId id="304" r:id="rId4"/>
    <p:sldId id="260" r:id="rId5"/>
    <p:sldId id="306" r:id="rId6"/>
    <p:sldId id="332" r:id="rId7"/>
    <p:sldId id="333" r:id="rId8"/>
    <p:sldId id="335" r:id="rId9"/>
    <p:sldId id="337" r:id="rId10"/>
    <p:sldId id="362" r:id="rId11"/>
    <p:sldId id="342" r:id="rId12"/>
    <p:sldId id="363" r:id="rId13"/>
    <p:sldId id="340" r:id="rId14"/>
    <p:sldId id="364" r:id="rId15"/>
    <p:sldId id="344" r:id="rId16"/>
    <p:sldId id="348" r:id="rId17"/>
    <p:sldId id="345" r:id="rId18"/>
    <p:sldId id="346" r:id="rId19"/>
    <p:sldId id="349" r:id="rId20"/>
    <p:sldId id="350" r:id="rId21"/>
    <p:sldId id="351" r:id="rId22"/>
    <p:sldId id="334" r:id="rId23"/>
    <p:sldId id="339" r:id="rId24"/>
    <p:sldId id="352" r:id="rId25"/>
    <p:sldId id="355" r:id="rId26"/>
    <p:sldId id="356" r:id="rId27"/>
    <p:sldId id="357" r:id="rId28"/>
    <p:sldId id="347" r:id="rId29"/>
    <p:sldId id="299" r:id="rId30"/>
    <p:sldId id="360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2060"/>
    <a:srgbClr val="0066FF"/>
    <a:srgbClr val="FFFFCC"/>
    <a:srgbClr val="66FFFF"/>
    <a:srgbClr val="00FFFF"/>
    <a:srgbClr val="FF66FF"/>
    <a:srgbClr val="00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ACAC900-A6B1-4882-812E-8773ADC348FF}" type="datetimeFigureOut">
              <a:rPr lang="zh-TW" altLang="en-US"/>
              <a:pPr>
                <a:defRPr/>
              </a:pPr>
              <a:t>2015/12/24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732A703-8F8D-4CDB-BD49-B4B88DFBC4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257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0C9AAD-11D2-4793-A5C1-2A4ECCD99F6F}" type="slidenum">
              <a:rPr lang="zh-TW" altLang="en-US" smtClean="0"/>
              <a:pPr/>
              <a:t>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30212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15D9BE-6FD4-4B41-B537-A935A6529576}" type="slidenum">
              <a:rPr lang="zh-TW" altLang="en-US" smtClean="0"/>
              <a:pPr/>
              <a:t>21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80302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71619B-6820-483B-AC5D-CE4A9AF78C49}" type="slidenum">
              <a:rPr lang="zh-TW" altLang="en-US" smtClean="0"/>
              <a:pPr/>
              <a:t>22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49760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DD1315-3660-4255-991D-373EA40A6D06}" type="slidenum">
              <a:rPr lang="zh-TW" altLang="en-US" smtClean="0"/>
              <a:pPr/>
              <a:t>23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62853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EA3060-DC77-46A1-B43A-60C97C8125A5}" type="slidenum">
              <a:rPr lang="zh-TW" altLang="en-US" smtClean="0"/>
              <a:pPr/>
              <a:t>24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45788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8952F3-ACFA-46D5-AD13-1B27A5DEC2D8}" type="slidenum">
              <a:rPr lang="zh-TW" altLang="en-US" smtClean="0"/>
              <a:pPr/>
              <a:t>25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31586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F5FF68-2553-4A57-B2D0-B957BF10099D}" type="slidenum">
              <a:rPr lang="zh-TW" altLang="en-US" smtClean="0"/>
              <a:pPr/>
              <a:t>26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2541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C15BE1-A5F7-480B-A9CE-BC061F271AC7}" type="slidenum">
              <a:rPr lang="zh-TW" altLang="en-US" smtClean="0"/>
              <a:pPr/>
              <a:t>27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6137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9F726C-9F28-4700-A36B-AD6BAA505344}" type="slidenum">
              <a:rPr lang="zh-TW" altLang="en-US" smtClean="0"/>
              <a:pPr/>
              <a:t>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3045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230772-D855-44B3-8079-ABCE8FAEEDA5}" type="slidenum">
              <a:rPr lang="zh-TW" altLang="en-US" smtClean="0"/>
              <a:pPr/>
              <a:t>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1199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294180-4967-4F50-83D7-92D9105D44C9}" type="slidenum">
              <a:rPr lang="zh-TW" altLang="en-US" smtClean="0"/>
              <a:pPr/>
              <a:t>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97816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CA4CC1-9169-418D-90DA-0E75CFE10381}" type="slidenum">
              <a:rPr lang="zh-TW" altLang="en-US" smtClean="0"/>
              <a:pPr/>
              <a:t>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2139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74CF29-B241-4F1D-98D2-82E80737CF23}" type="slidenum">
              <a:rPr lang="zh-TW" altLang="en-US" smtClean="0"/>
              <a:pPr/>
              <a:t>13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0610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F659BE-C6D3-4F4E-9B60-9359C0ACFC74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9233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D31D3-37DE-4F1D-B696-188328A0EAAC}" type="slidenum">
              <a:rPr lang="zh-TW" altLang="en-US" smtClean="0"/>
              <a:pPr/>
              <a:t>19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8845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BF86C-C7BB-4EED-B4AC-D552D9BE49C9}" type="slidenum">
              <a:rPr lang="zh-TW" altLang="en-US" smtClean="0"/>
              <a:pPr/>
              <a:t>20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3675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15107-BE97-4CD3-9A2A-2C020B00FA72}" type="datetime1">
              <a:rPr lang="en-US" altLang="zh-TW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8CD4-D58F-479A-AF6E-9B7CE91FE68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9649A-5482-41FC-90B2-08452E3B85AA}" type="datetime1">
              <a:rPr lang="en-US" altLang="zh-TW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22FE8-7EC9-43E3-9A78-A26C80DD155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052BB-88AC-4F28-AE0F-EF34C8A8FF3B}" type="datetime1">
              <a:rPr lang="en-US" altLang="zh-TW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D32E4-4EDE-454A-A506-F5F3E96386F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F6B44-8945-4715-B19E-95984FD179F2}" type="datetime1">
              <a:rPr lang="en-US" altLang="zh-TW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4CA79-94A9-4AFF-BCD8-BF1FA384DB7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12D19-C4F9-40EA-82C1-943896A1D03C}" type="datetime1">
              <a:rPr lang="en-US" altLang="zh-TW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5F357-F301-4796-96E8-6A6211447A5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20DC5-B055-4B61-8D37-7EBEE42DD924}" type="datetime1">
              <a:rPr lang="en-US" altLang="zh-TW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82B3F-D93C-4513-A17A-066B1D446E5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A563F-9284-4E51-9709-5D9996BC10A4}" type="datetime1">
              <a:rPr lang="en-US" altLang="zh-TW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01C0-A905-408D-ACD7-FA3788AD7F1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BF6B3-D3AC-4FE4-AA72-286A305C4916}" type="datetime1">
              <a:rPr lang="en-US" altLang="zh-TW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7CC3C-0B65-41AA-BD03-BF9C1981F4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FA1CB-7FA4-424F-891F-D563CD6746D0}" type="datetime1">
              <a:rPr lang="en-US" altLang="zh-TW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36EA-2D94-4ADB-8362-A95E155BBE3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A3E82-67CD-4B2A-9549-A2EFBDC65B2A}" type="datetime1">
              <a:rPr lang="en-US" altLang="zh-TW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228BE-3918-4256-824D-13328FEBA9C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103E2-3A46-4F66-A483-6E2F058029FB}" type="datetime1">
              <a:rPr lang="en-US" altLang="zh-TW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95341-13F1-455A-B6E8-D6D1EF41FAF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1B37BD-D818-4AB5-A861-251EA7BE7D46}" type="datetime1">
              <a:rPr lang="en-US" altLang="zh-TW" smtClean="0"/>
              <a:pPr>
                <a:defRPr/>
              </a:pPr>
              <a:t>12/24/2015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FCCA74-CECB-4E1B-B907-C3B9FD969CE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youtube.com/watch?v=_1pU7A7e9gY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98596"/>
            <a:ext cx="1230434" cy="135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矩形 8"/>
          <p:cNvSpPr>
            <a:spLocks noChangeArrowheads="1"/>
          </p:cNvSpPr>
          <p:nvPr/>
        </p:nvSpPr>
        <p:spPr bwMode="auto">
          <a:xfrm>
            <a:off x="1677898" y="520938"/>
            <a:ext cx="70567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青少年如何面對</a:t>
            </a:r>
            <a:endParaRPr lang="en-US" altLang="zh-TW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algn="r"/>
            <a:r>
              <a:rPr lang="zh-TW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網絡性陷阱</a:t>
            </a:r>
            <a:endParaRPr lang="en-US" altLang="zh-TW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676400" y="3573463"/>
            <a:ext cx="7467600" cy="9271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zh-TW" altLang="en-US" sz="5000" b="1" cap="small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198" name="投影片編號版面配置區 8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7F50D5-A8ED-4F9D-8424-1E9723893D73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7613"/>
            <a:ext cx="280831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網上交友的危險</a:t>
            </a:r>
            <a:r>
              <a:rPr lang="en-US" altLang="zh-TW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潛藏性罪犯</a:t>
            </a:r>
            <a:endParaRPr lang="zh-TW" altLang="en-US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95165" cy="34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04800" y="4725144"/>
          <a:ext cx="8389938" cy="1447800"/>
        </p:xfrm>
        <a:graphic>
          <a:graphicData uri="http://schemas.openxmlformats.org/drawingml/2006/table">
            <a:tbl>
              <a:tblPr/>
              <a:tblGrid>
                <a:gridCol w="2971800"/>
                <a:gridCol w="2743200"/>
                <a:gridCol w="2674938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案件名稱 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報案總數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)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新細明體" pitchFamily="18" charset="-120"/>
                      </a:endParaRPr>
                    </a:p>
                  </a:txBody>
                  <a:tcPr marL="118997" marR="118997" marT="59499" marB="594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受害人為未成年男女</a:t>
                      </a:r>
                    </a:p>
                  </a:txBody>
                  <a:tcPr marL="118997" marR="118997" marT="59499" marB="594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受害人透過網絡認識疑犯</a:t>
                      </a:r>
                    </a:p>
                  </a:txBody>
                  <a:tcPr marL="118997" marR="118997" marT="59499" marB="594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非禮 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(1,242)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新細明體" pitchFamily="18" charset="-120"/>
                      </a:endParaRPr>
                    </a:p>
                  </a:txBody>
                  <a:tcPr marL="118997" marR="118997" marT="59499" marB="594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19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419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新細明體" pitchFamily="18" charset="-120"/>
                      </a:endParaRPr>
                    </a:p>
                  </a:txBody>
                  <a:tcPr marL="118997" marR="118997" marT="59499" marB="594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22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新細明體" pitchFamily="18" charset="-120"/>
                      </a:endParaRPr>
                    </a:p>
                  </a:txBody>
                  <a:tcPr marL="118997" marR="118997" marT="59499" marB="594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強姦 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(93)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新細明體" pitchFamily="18" charset="-120"/>
                      </a:endParaRPr>
                    </a:p>
                  </a:txBody>
                  <a:tcPr marL="118997" marR="118997" marT="59499" marB="594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22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31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新細明體" pitchFamily="18" charset="-120"/>
                      </a:endParaRPr>
                    </a:p>
                  </a:txBody>
                  <a:tcPr marL="118997" marR="118997" marT="59499" marB="594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新細明體" pitchFamily="18" charset="-120"/>
                        </a:rPr>
                        <a:t>11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新細明體" pitchFamily="18" charset="-120"/>
                      </a:endParaRPr>
                    </a:p>
                  </a:txBody>
                  <a:tcPr marL="118997" marR="118997" marT="59499" marB="594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9"/>
          <p:cNvSpPr txBox="1">
            <a:spLocks noChangeArrowheads="1"/>
          </p:cNvSpPr>
          <p:nvPr/>
        </p:nvSpPr>
        <p:spPr bwMode="auto">
          <a:xfrm>
            <a:off x="323528" y="6237312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Century Schoolbook" pitchFamily="18" charset="0"/>
              </a:rPr>
              <a:t>資料來源：警務處</a:t>
            </a:r>
            <a:r>
              <a:rPr kumimoji="0" lang="en-US" altLang="zh-TW">
                <a:solidFill>
                  <a:srgbClr val="000000"/>
                </a:solidFill>
                <a:latin typeface="Century Schoolbook" pitchFamily="18" charset="0"/>
              </a:rPr>
              <a:t>2010</a:t>
            </a:r>
            <a:r>
              <a:rPr kumimoji="0" lang="zh-TW" altLang="en-US">
                <a:solidFill>
                  <a:srgbClr val="000000"/>
                </a:solidFill>
                <a:latin typeface="Century Schoolbook" pitchFamily="18" charset="0"/>
              </a:rPr>
              <a:t>年</a:t>
            </a:r>
            <a:r>
              <a:rPr kumimoji="0" lang="en-US" altLang="zh-TW">
                <a:solidFill>
                  <a:srgbClr val="000000"/>
                </a:solidFill>
                <a:latin typeface="Century Schoolbook" pitchFamily="18" charset="0"/>
              </a:rPr>
              <a:t>1-10</a:t>
            </a:r>
            <a:r>
              <a:rPr kumimoji="0" lang="zh-TW" altLang="en-US">
                <a:solidFill>
                  <a:srgbClr val="000000"/>
                </a:solidFill>
                <a:latin typeface="Century Schoolbook" pitchFamily="18" charset="0"/>
              </a:rPr>
              <a:t>月報案數字</a:t>
            </a:r>
          </a:p>
        </p:txBody>
      </p:sp>
      <p:pic>
        <p:nvPicPr>
          <p:cNvPr id="11" name="Picture 4" descr="sofortal_orange_yello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700213"/>
            <a:ext cx="7345362" cy="1738312"/>
          </a:xfrm>
          <a:noFill/>
        </p:spPr>
      </p:pic>
      <p:sp>
        <p:nvSpPr>
          <p:cNvPr id="16390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01E9C3-0207-46D3-B3E2-DBAD38C5A684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3708400" y="765175"/>
            <a:ext cx="43307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6575" indent="-536575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zh-TW" altLang="en-US" sz="3500" b="1" dirty="0">
              <a:latin typeface="+mn-lt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50824" y="333375"/>
            <a:ext cx="8353623" cy="13223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kumimoji="0" lang="zh-TW" altLang="en-US" sz="4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十分之一的</a:t>
            </a:r>
            <a:r>
              <a:rPr kumimoji="0"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性罪犯</a:t>
            </a:r>
            <a:r>
              <a:rPr kumimoji="0" lang="zh-TW" altLang="en-US" sz="4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會在網上</a:t>
            </a:r>
            <a:r>
              <a:rPr kumimoji="0" lang="en-US" altLang="zh-TW" sz="4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4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4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認識「朋友」</a:t>
            </a:r>
          </a:p>
        </p:txBody>
      </p:sp>
      <p:pic>
        <p:nvPicPr>
          <p:cNvPr id="10" name="Picture 8" descr="Untitled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716338"/>
            <a:ext cx="53641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Untitled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084763"/>
            <a:ext cx="55149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矩形 15"/>
          <p:cNvSpPr>
            <a:spLocks noChangeArrowheads="1"/>
          </p:cNvSpPr>
          <p:nvPr/>
        </p:nvSpPr>
        <p:spPr bwMode="auto">
          <a:xfrm>
            <a:off x="5924550" y="6372225"/>
            <a:ext cx="203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hlinkClick r:id="rId5"/>
              </a:rPr>
              <a:t>網上交友陷阱短片</a:t>
            </a:r>
            <a:endParaRPr lang="zh-TW" altLang="en-US"/>
          </a:p>
        </p:txBody>
      </p:sp>
      <p:pic>
        <p:nvPicPr>
          <p:cNvPr id="12" name="Picture 4" descr="sofortal_orange_yello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59352"/>
          </a:xfrm>
        </p:spPr>
        <p:txBody>
          <a:bodyPr/>
          <a:lstStyle/>
          <a:p>
            <a:r>
              <a:rPr lang="en-US" altLang="zh-TW" dirty="0" smtClean="0"/>
              <a:t>2007</a:t>
            </a:r>
            <a:r>
              <a:rPr lang="zh-TW" altLang="en-US" dirty="0" smtClean="0"/>
              <a:t>年</a:t>
            </a:r>
            <a:r>
              <a:rPr lang="en-US" altLang="zh-TW" dirty="0" smtClean="0"/>
              <a:t>8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13</a:t>
            </a:r>
            <a:r>
              <a:rPr lang="zh-TW" altLang="en-US" dirty="0" smtClean="0"/>
              <a:t>日 蘋果日報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half" idx="3"/>
          </p:nvPr>
        </p:nvSpPr>
        <p:spPr>
          <a:xfrm>
            <a:off x="4645025" y="1196752"/>
            <a:ext cx="4041775" cy="654843"/>
          </a:xfrm>
        </p:spPr>
        <p:txBody>
          <a:bodyPr/>
          <a:lstStyle/>
          <a:p>
            <a:r>
              <a:rPr lang="en-US" altLang="zh-TW" dirty="0" smtClean="0"/>
              <a:t>2008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18</a:t>
            </a:r>
            <a:r>
              <a:rPr lang="zh-TW" altLang="en-US" dirty="0" smtClean="0"/>
              <a:t>日 蘋果日報</a:t>
            </a:r>
            <a:endParaRPr lang="zh-TW" altLang="en-US" dirty="0"/>
          </a:p>
        </p:txBody>
      </p:sp>
      <p:pic>
        <p:nvPicPr>
          <p:cNvPr id="4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Untitled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27453"/>
            <a:ext cx="3118855" cy="474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Untitled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44824"/>
            <a:ext cx="2880320" cy="479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內容版面配置區 1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15616" y="476672"/>
            <a:ext cx="1944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騙財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80112" y="476672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騙感情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zh-TW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Webcam </a:t>
            </a:r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裸聊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436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A335DC-537E-4B58-A97A-B949557491A7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81676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395288" y="5661025"/>
            <a:ext cx="6048375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星島日報  </a:t>
            </a:r>
            <a:r>
              <a:rPr lang="en-US" altLang="zh-TW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03-05-2012</a:t>
            </a: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4CA79-94A9-4AFF-BCD8-BF1FA384DB7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9" name="內容版面配置區 8" descr="2014-07-31_104609_晴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2496" y="1052736"/>
            <a:ext cx="7019007" cy="4525963"/>
          </a:xfrm>
        </p:spPr>
      </p:pic>
      <p:pic>
        <p:nvPicPr>
          <p:cNvPr id="10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95288" y="5661025"/>
            <a:ext cx="6048375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晴報  </a:t>
            </a:r>
            <a:r>
              <a:rPr lang="en-US" altLang="zh-TW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31-07-2014</a:t>
            </a:r>
            <a:endParaRPr lang="en-US" altLang="zh-TW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網絡上的性陷阱</a:t>
            </a:r>
          </a:p>
        </p:txBody>
      </p:sp>
      <p:sp>
        <p:nvSpPr>
          <p:cNvPr id="1946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發布色情資訊</a:t>
            </a:r>
            <a:endParaRPr lang="en-US" altLang="zh-TW" sz="4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互聯網受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淫褻及不雅物品管制條例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監管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發布淫褻及不雅內容，可被檢控</a:t>
            </a:r>
          </a:p>
        </p:txBody>
      </p:sp>
      <p:sp>
        <p:nvSpPr>
          <p:cNvPr id="19461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0B0DF6-6A44-4016-ABD4-75CF62B937C5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19459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Char char="Ø"/>
            </a:pPr>
            <a:endParaRPr lang="en-US" altLang="zh-TW" sz="3200" smtClean="0"/>
          </a:p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Char char="Ø"/>
            </a:pPr>
            <a:endParaRPr lang="en-US" altLang="zh-TW" sz="3200" smtClean="0"/>
          </a:p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Char char="Ø"/>
            </a:pPr>
            <a:endParaRPr lang="zh-TW" altLang="en-US" sz="320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71550" y="3716338"/>
            <a:ext cx="76327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第</a:t>
            </a:r>
            <a:r>
              <a:rPr lang="en-US" altLang="zh-TW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I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類：既非淫褻亦非不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雅</a:t>
            </a:r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/>
            </a:r>
            <a:b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</a:br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          ( 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適合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任何人士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273050" indent="-27305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第</a:t>
            </a:r>
            <a:r>
              <a:rPr lang="en-US" altLang="zh-TW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II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類：不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雅</a:t>
            </a:r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/>
            </a:r>
            <a:b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</a:br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          ( 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只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准發布予</a:t>
            </a:r>
            <a:r>
              <a:rPr lang="en-US" altLang="zh-TW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18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歲或以上人士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273050" indent="-27305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第</a:t>
            </a:r>
            <a:r>
              <a:rPr lang="en-US" altLang="zh-TW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III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類：</a:t>
            </a:r>
            <a:r>
              <a:rPr lang="zh-TW" altLang="zh-TW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淫褻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　</a:t>
            </a:r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/>
            </a:r>
            <a:b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</a:br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          ( 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禁止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發布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pic>
        <p:nvPicPr>
          <p:cNvPr id="8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發布淫褻及不雅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內容</a:t>
            </a:r>
            <a:endParaRPr lang="zh-TW" altLang="en-US" dirty="0"/>
          </a:p>
        </p:txBody>
      </p:sp>
      <p:sp>
        <p:nvSpPr>
          <p:cNvPr id="204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任何人發布、管有或輸入淫褻物品，不論是否知道該物品是淫褻物品，均屬違法，最高刑罰可被罰款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1,000,000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元及監禁 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3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年</a:t>
            </a: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endParaRPr lang="zh-TW" altLang="en-US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82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04072-C850-4486-8E53-CE59B4189DFA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endParaRPr lang="zh-TW" altLang="en-US" sz="44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1630" r="28070" b="37669"/>
          <a:stretch>
            <a:fillRect/>
          </a:stretch>
        </p:blipFill>
        <p:spPr bwMode="auto">
          <a:xfrm>
            <a:off x="899592" y="3564458"/>
            <a:ext cx="1913936" cy="303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2958486" y="3284984"/>
            <a:ext cx="5327650" cy="3143250"/>
          </a:xfrm>
          <a:prstGeom prst="rect">
            <a:avLst/>
          </a:prstGeom>
          <a:solidFill>
            <a:srgbClr val="00FF00">
              <a:alpha val="21176"/>
            </a:srgbClr>
          </a:solidFill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TW" altLang="en-US" sz="2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一名</a:t>
            </a:r>
            <a:r>
              <a:rPr lang="en-US" altLang="zh-TW" sz="2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2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歲物流公司男文員，在網上討論區發布</a:t>
            </a:r>
            <a:r>
              <a:rPr lang="en-US" altLang="zh-TW" sz="2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84</a:t>
            </a:r>
            <a:r>
              <a:rPr lang="zh-TW" altLang="en-US" sz="2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張疑似藝人淫照的超連結，在九龍城裁判法院被判入獄</a:t>
            </a:r>
            <a:r>
              <a:rPr lang="en-US" altLang="zh-TW" sz="2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個月，緩刑</a:t>
            </a:r>
            <a:r>
              <a:rPr lang="en-US" altLang="zh-TW" sz="2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年。法官指其做法對相中人造成傷害，有需要判處監禁式刑罰以收阻嚇之用。</a:t>
            </a:r>
            <a:endParaRPr lang="en-US" altLang="zh-TW" sz="26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10000"/>
              </a:lnSpc>
              <a:defRPr/>
            </a:pP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星島日報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24-07-2008</a:t>
            </a:r>
          </a:p>
        </p:txBody>
      </p:sp>
      <p:pic>
        <p:nvPicPr>
          <p:cNvPr id="8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兒童色情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物品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Clr>
                <a:schemeClr val="accent1"/>
              </a:buClr>
              <a:buSzPct val="90000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根據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防止兒童色情物品條例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pPr marL="514350" indent="-514350">
              <a:spcBef>
                <a:spcPts val="1200"/>
              </a:spcBef>
              <a:buClr>
                <a:schemeClr val="accent1"/>
              </a:buClr>
              <a:buSzPct val="90000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把印刷、製作、生產、複製、複印、進口、出口、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發布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管有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和宣傳兒童色情物品，列為罪行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spcBef>
                <a:spcPts val="1200"/>
              </a:spcBef>
              <a:buClr>
                <a:schemeClr val="accent1"/>
              </a:buClr>
              <a:buSzPct val="90000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最高可處罰款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$2,000,000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及監禁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E0D58B-3F48-46D3-BFB1-32F8B27D51DD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endParaRPr lang="zh-TW" altLang="en-US" sz="44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288" y="1600200"/>
            <a:ext cx="81375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1200"/>
              </a:spcBef>
              <a:buClr>
                <a:schemeClr val="accent1"/>
              </a:buClr>
              <a:buSzPct val="90000"/>
              <a:buFont typeface="Wingdings" pitchFamily="2" charset="2"/>
              <a:buChar char="Ø"/>
              <a:defRPr/>
            </a:pPr>
            <a:endParaRPr lang="zh-TW" altLang="en-US" sz="3200" dirty="0">
              <a:latin typeface="+mn-lt"/>
            </a:endParaRPr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8312" y="1633538"/>
            <a:ext cx="8280151" cy="2462212"/>
          </a:xfrm>
          <a:prstGeom prst="rect">
            <a:avLst/>
          </a:prstGeom>
          <a:solidFill>
            <a:srgbClr val="66FFFF">
              <a:alpha val="12941"/>
            </a:srgb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英國一名十三歲男童尚未試過與人接吻，卻因瀏覽兒童色情片段，已被列入性罪犯名冊，影響一生。有精神治療師擔心，整整一代男童都會受色情網站影響，留下畢生創傷。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pPr algn="r">
              <a:spcBef>
                <a:spcPts val="1200"/>
              </a:spcBef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東方日報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  27-04-2012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13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歲英童列性罪犯名冊</a:t>
            </a:r>
            <a:endParaRPr lang="zh-TW" altLang="en-US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網絡上的性陷阱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性欺凌</a:t>
            </a:r>
            <a:endParaRPr lang="en-US" altLang="zh-TW" sz="4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利用資訊科技故意羞辱、折磨、恐嚇或騷擾對方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內容為針對當事人的文字或視聽資料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欺凌者與受害人不一定知道對方的真實身分（網絡匿名性）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途徑：電郵、討論區、聊天室、網誌等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超過八成網上欺凌者同時是校園欺凌者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57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8505F5-8AFE-4F51-AB19-DF4299CE06E0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關注生命倫理　正視社會歪風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4213" y="1700213"/>
          <a:ext cx="304006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00213"/>
                        <a:ext cx="3040062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6F5DDD-1D14-498E-82D6-E742FAF8BFCD}" type="slidenum">
              <a:rPr lang="en-US" altLang="zh-TW" smtClean="0">
                <a:ea typeface="新細明體" pitchFamily="18" charset="-120"/>
              </a:rPr>
              <a:pPr/>
              <a:t>2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83768" y="1772816"/>
            <a:ext cx="7429500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000" b="1" dirty="0">
              <a:solidFill>
                <a:srgbClr val="4114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itchFamily="18" charset="-12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26033" y="5517728"/>
            <a:ext cx="731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「</a:t>
            </a:r>
            <a:r>
              <a:rPr kumimoji="0"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...</a:t>
            </a:r>
            <a:r>
              <a:rPr kumimoji="0"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在這彎曲悖謬的世代，作　神無瑕疵的兒女。你們顯在這世代中，好像明光照耀，將生命的道表明出來</a:t>
            </a:r>
            <a:r>
              <a:rPr kumimoji="0"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...</a:t>
            </a:r>
            <a:r>
              <a:rPr kumimoji="0"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」               腓立比書二：</a:t>
            </a:r>
            <a:r>
              <a:rPr kumimoji="0"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15-16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06230" y="1443583"/>
            <a:ext cx="3782194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4013" indent="-354013" eaLnBrk="0" latinLnBrk="1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3600" dirty="0">
                <a:latin typeface="Times New Roman" pitchFamily="18" charset="0"/>
              </a:rPr>
              <a:t>1997</a:t>
            </a:r>
            <a:r>
              <a:rPr lang="zh-TW" altLang="en-US" sz="3600" dirty="0">
                <a:latin typeface="Times New Roman" pitchFamily="18" charset="0"/>
              </a:rPr>
              <a:t>年</a:t>
            </a:r>
            <a:r>
              <a:rPr lang="en-US" altLang="zh-TW" sz="3600" dirty="0">
                <a:latin typeface="Times New Roman" pitchFamily="18" charset="0"/>
              </a:rPr>
              <a:t>5</a:t>
            </a:r>
            <a:r>
              <a:rPr lang="zh-TW" altLang="en-US" sz="3600" dirty="0">
                <a:latin typeface="Times New Roman" pitchFamily="18" charset="0"/>
              </a:rPr>
              <a:t>月成立</a:t>
            </a:r>
            <a:endParaRPr lang="en-US" altLang="zh-TW" sz="3600" dirty="0">
              <a:latin typeface="Times New Roman" pitchFamily="18" charset="0"/>
            </a:endParaRPr>
          </a:p>
          <a:p>
            <a:pPr marL="354013" indent="-354013" eaLnBrk="0" latinLnBrk="1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TW" altLang="en-US" sz="3600" dirty="0">
                <a:latin typeface="Times New Roman" pitchFamily="18" charset="0"/>
              </a:rPr>
              <a:t>三大關注範疇：</a:t>
            </a:r>
            <a:endParaRPr lang="en-US" altLang="zh-TW" sz="3600" dirty="0">
              <a:latin typeface="Times New Roman" pitchFamily="18" charset="0"/>
            </a:endParaRPr>
          </a:p>
          <a:p>
            <a:pPr marL="1076325" indent="-546100" eaLnBrk="0" latinLnBrk="1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600" b="1" dirty="0">
                <a:solidFill>
                  <a:srgbClr val="FF3300"/>
                </a:solidFill>
                <a:latin typeface="Times New Roman" pitchFamily="18" charset="0"/>
              </a:rPr>
              <a:t>傳媒</a:t>
            </a:r>
            <a:endParaRPr lang="en-US" altLang="zh-TW" sz="36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marL="1076325" indent="-546100" eaLnBrk="0" latinLnBrk="1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600" b="1" dirty="0">
                <a:solidFill>
                  <a:srgbClr val="FF3300"/>
                </a:solidFill>
                <a:latin typeface="Times New Roman" pitchFamily="18" charset="0"/>
              </a:rPr>
              <a:t>社會倫理</a:t>
            </a:r>
            <a:endParaRPr lang="en-US" altLang="zh-TW" sz="36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marL="1076325" indent="-546100" eaLnBrk="0" latinLnBrk="1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600" b="1" dirty="0">
                <a:solidFill>
                  <a:srgbClr val="FF3300"/>
                </a:solidFill>
                <a:latin typeface="Times New Roman" pitchFamily="18" charset="0"/>
              </a:rPr>
              <a:t>性文化</a:t>
            </a:r>
            <a:endParaRPr lang="zh-TW" alt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欺凌手法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00200"/>
            <a:ext cx="8137525" cy="4781550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None/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騷擾：</a:t>
            </a:r>
            <a:endParaRPr lang="en-US" altLang="zh-TW" sz="3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ts val="1200"/>
              </a:spcBef>
              <a:buSzPct val="90000"/>
              <a:defRPr/>
            </a:pPr>
            <a:r>
              <a:rPr lang="zh-TW" altLang="en-US" sz="2900" dirty="0" smtClean="0">
                <a:latin typeface="微軟正黑體" pitchFamily="34" charset="-120"/>
                <a:ea typeface="微軟正黑體" pitchFamily="34" charset="-120"/>
              </a:rPr>
              <a:t>重覆地傳送出惡意，刻薄並帶攻擊性的信息</a:t>
            </a:r>
          </a:p>
          <a:p>
            <a:pPr marL="514350" indent="-514350" eaLnBrk="1" hangingPunct="1">
              <a:spcBef>
                <a:spcPts val="2400"/>
              </a:spcBef>
              <a:buSzPct val="90000"/>
              <a:buFont typeface="Wingdings" pitchFamily="2" charset="2"/>
              <a:buNone/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抹黑：</a:t>
            </a:r>
            <a:endParaRPr lang="en-US" altLang="zh-TW" sz="3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ts val="1200"/>
              </a:spcBef>
              <a:buSzPct val="90000"/>
              <a:defRPr/>
            </a:pPr>
            <a:r>
              <a:rPr lang="zh-TW" altLang="en-US" sz="2900" dirty="0" smtClean="0">
                <a:latin typeface="微軟正黑體" pitchFamily="34" charset="-120"/>
                <a:ea typeface="微軟正黑體" pitchFamily="34" charset="-120"/>
              </a:rPr>
              <a:t>傳送或上載損害他人名譽或友情的是非或流言</a:t>
            </a:r>
          </a:p>
          <a:p>
            <a:pPr marL="514350" indent="-514350" eaLnBrk="1" hangingPunct="1">
              <a:spcBef>
                <a:spcPts val="2400"/>
              </a:spcBef>
              <a:buSzPct val="90000"/>
              <a:buFont typeface="Wingdings" pitchFamily="2" charset="2"/>
              <a:buNone/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嫁禍：</a:t>
            </a:r>
            <a:endParaRPr lang="en-US" altLang="zh-TW" sz="3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ts val="1200"/>
              </a:spcBef>
              <a:buSzPct val="90000"/>
              <a:defRPr/>
            </a:pPr>
            <a:r>
              <a:rPr lang="zh-TW" altLang="en-US" sz="2900" dirty="0" smtClean="0">
                <a:latin typeface="微軟正黑體" pitchFamily="34" charset="-120"/>
                <a:ea typeface="微軟正黑體" pitchFamily="34" charset="-120"/>
              </a:rPr>
              <a:t>使用他人身份做出不當行為</a:t>
            </a:r>
            <a:r>
              <a:rPr lang="en-US" altLang="zh-TW" sz="2900" dirty="0" smtClean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900" dirty="0" smtClean="0">
                <a:latin typeface="微軟正黑體" pitchFamily="34" charset="-120"/>
                <a:ea typeface="微軟正黑體" pitchFamily="34" charset="-120"/>
              </a:rPr>
              <a:t>令當事人蒙上不白之冤或形像受損</a:t>
            </a:r>
          </a:p>
        </p:txBody>
      </p:sp>
      <p:sp>
        <p:nvSpPr>
          <p:cNvPr id="24581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63A7DA-3202-40AA-B2E9-29B4A65923F6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欺凌手法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00200"/>
            <a:ext cx="8137525" cy="4781550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None/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洩密：</a:t>
            </a:r>
            <a:endParaRPr lang="en-US" altLang="zh-TW" sz="3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ts val="1200"/>
              </a:spcBef>
              <a:buSzPct val="90000"/>
              <a:defRPr/>
            </a:pPr>
            <a:r>
              <a:rPr lang="zh-TW" altLang="en-US" sz="2900" dirty="0" smtClean="0">
                <a:latin typeface="微軟正黑體" pitchFamily="34" charset="-120"/>
                <a:ea typeface="微軟正黑體" pitchFamily="34" charset="-120"/>
              </a:rPr>
              <a:t>網上公開分享他人的秘密或尷尬的事或影像</a:t>
            </a:r>
          </a:p>
          <a:p>
            <a:pPr marL="514350" indent="-514350" eaLnBrk="1" hangingPunct="1">
              <a:spcBef>
                <a:spcPts val="2400"/>
              </a:spcBef>
              <a:buSzPct val="90000"/>
              <a:buFont typeface="Wingdings" pitchFamily="2" charset="2"/>
              <a:buNone/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哄騙：</a:t>
            </a:r>
            <a:endParaRPr lang="en-US" altLang="zh-TW" sz="3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ts val="1200"/>
              </a:spcBef>
              <a:buSzPct val="90000"/>
              <a:defRPr/>
            </a:pPr>
            <a:r>
              <a:rPr lang="zh-TW" altLang="en-US" sz="2900" dirty="0" smtClean="0">
                <a:latin typeface="微軟正黑體" pitchFamily="34" charset="-120"/>
                <a:ea typeface="微軟正黑體" pitchFamily="34" charset="-120"/>
              </a:rPr>
              <a:t>假意接近他人套取秘密或尷尬的資訊，繼而公諸同好</a:t>
            </a:r>
          </a:p>
          <a:p>
            <a:pPr marL="514350" indent="-514350" eaLnBrk="1" hangingPunct="1">
              <a:spcBef>
                <a:spcPts val="2400"/>
              </a:spcBef>
              <a:buSzPct val="90000"/>
              <a:buFont typeface="Wingdings" pitchFamily="2" charset="2"/>
              <a:buNone/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排擠：</a:t>
            </a:r>
            <a:endParaRPr lang="en-US" altLang="zh-TW" sz="3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ts val="1200"/>
              </a:spcBef>
              <a:buSzPct val="90000"/>
              <a:defRPr/>
            </a:pPr>
            <a:r>
              <a:rPr lang="zh-TW" altLang="en-US" sz="2900" dirty="0" smtClean="0">
                <a:latin typeface="微軟正黑體" pitchFamily="34" charset="-120"/>
                <a:ea typeface="微軟正黑體" pitchFamily="34" charset="-120"/>
              </a:rPr>
              <a:t>故意於網上團體中排擠他人</a:t>
            </a:r>
            <a:endParaRPr lang="en-US" altLang="zh-TW" sz="29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605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C50F74-CD19-4627-B6C5-DD56859DA24E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例子：自拍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00200"/>
            <a:ext cx="8137525" cy="4997450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將自己的性感相片／錄像與人分享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不論對方是網友、同學或男女朋友，也有機會以這些檔案要脅你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或將你的相片／錄像公開，起底，個人資料被公開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影響日常生活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endParaRPr lang="zh-TW" altLang="en-US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629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149874-895C-4410-8DF3-9308D32ED7D8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9155"/>
            <a:ext cx="2510408" cy="251040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自拍裸照放上網</a:t>
            </a:r>
          </a:p>
        </p:txBody>
      </p:sp>
      <p:sp>
        <p:nvSpPr>
          <p:cNvPr id="27654" name="內容版面配置區 2"/>
          <p:cNvSpPr>
            <a:spLocks noGrp="1"/>
          </p:cNvSpPr>
          <p:nvPr>
            <p:ph sz="half" idx="1"/>
          </p:nvPr>
        </p:nvSpPr>
        <p:spPr>
          <a:xfrm>
            <a:off x="2483768" y="2060848"/>
            <a:ext cx="6480720" cy="3233737"/>
          </a:xfrm>
          <a:solidFill>
            <a:srgbClr val="CCFFCC">
              <a:alpha val="59999"/>
            </a:srgbClr>
          </a:solidFill>
        </p:spPr>
        <p:txBody>
          <a:bodyPr>
            <a:normAutofit lnSpcReduction="10000"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zh-TW" altLang="en-US" sz="2600" b="1" dirty="0" smtClean="0"/>
              <a:t>無知少年誤以為網絡世界，可胡作非為而毋須負上法律責任！一名十二歲中一男生，在成人討論區，公開自己性器官照片及招募性伴，惹起網民嘩然，嚴斥其可恥行為，男生雖認錯求饒，但有網民向男生所屬中學投訴及報警處理，警方將案交由商業罪案調查科    科技資訊組調查。</a:t>
            </a:r>
          </a:p>
          <a:p>
            <a:pPr marL="0" indent="0" algn="r">
              <a:buFont typeface="Wingdings" pitchFamily="2" charset="2"/>
              <a:buNone/>
            </a:pPr>
            <a:r>
              <a:rPr lang="zh-TW" altLang="en-US" sz="2100" b="1" dirty="0" smtClean="0">
                <a:latin typeface="Times New Roman" pitchFamily="18" charset="0"/>
              </a:rPr>
              <a:t>星島日報</a:t>
            </a:r>
            <a:r>
              <a:rPr lang="en-US" altLang="zh-TW" sz="2100" b="1" dirty="0" smtClean="0">
                <a:latin typeface="Times New Roman" pitchFamily="18" charset="0"/>
              </a:rPr>
              <a:t>  02-02-2009</a:t>
            </a:r>
            <a:endParaRPr lang="en-US" altLang="zh-TW" b="1" dirty="0" smtClean="0">
              <a:latin typeface="Times New Roman" pitchFamily="18" charset="0"/>
            </a:endParaRPr>
          </a:p>
        </p:txBody>
      </p:sp>
      <p:sp>
        <p:nvSpPr>
          <p:cNvPr id="27652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6C85DF-EF36-4908-8141-3D8E24BFF675}" type="slidenum">
              <a:rPr lang="en-US" altLang="zh-TW" smtClean="0"/>
              <a:pPr/>
              <a:t>23</a:t>
            </a:fld>
            <a:endParaRPr lang="en-US" altLang="zh-TW" smtClean="0"/>
          </a:p>
        </p:txBody>
      </p:sp>
      <p:pic>
        <p:nvPicPr>
          <p:cNvPr id="27653" name="Picture 6" descr="http://l.yimg.com/fe/p/news/singtao/20090202/14oci3f01jguj8-i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614" y="2060848"/>
            <a:ext cx="214713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708400" y="1412776"/>
            <a:ext cx="4248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altLang="zh-TW" sz="3000" b="1" dirty="0">
                <a:solidFill>
                  <a:srgbClr val="333399"/>
                </a:solidFill>
                <a:latin typeface="微軟正黑體" pitchFamily="34" charset="-120"/>
                <a:ea typeface="微軟正黑體" pitchFamily="34" charset="-120"/>
                <a:cs typeface="文鼎新藝體"/>
              </a:rPr>
              <a:t>12</a:t>
            </a:r>
            <a:r>
              <a:rPr lang="zh-TW" altLang="en-US" sz="3000" b="1" dirty="0">
                <a:solidFill>
                  <a:srgbClr val="333399"/>
                </a:solidFill>
                <a:latin typeface="微軟正黑體" pitchFamily="34" charset="-120"/>
                <a:ea typeface="微軟正黑體" pitchFamily="34" charset="-120"/>
                <a:cs typeface="文鼎新藝體"/>
              </a:rPr>
              <a:t>歲男生網上</a:t>
            </a:r>
            <a:r>
              <a:rPr lang="en-US" altLang="zh-TW" sz="3000" b="1" dirty="0">
                <a:solidFill>
                  <a:srgbClr val="333399"/>
                </a:solidFill>
                <a:latin typeface="微軟正黑體" pitchFamily="34" charset="-120"/>
                <a:ea typeface="微軟正黑體" pitchFamily="34" charset="-120"/>
                <a:cs typeface="文鼎新藝體"/>
              </a:rPr>
              <a:t>…</a:t>
            </a:r>
            <a:r>
              <a:rPr lang="zh-TW" altLang="en-US" sz="3000" b="1" dirty="0">
                <a:solidFill>
                  <a:srgbClr val="333399"/>
                </a:solidFill>
                <a:latin typeface="微軟正黑體" pitchFamily="34" charset="-120"/>
                <a:ea typeface="微軟正黑體" pitchFamily="34" charset="-120"/>
                <a:cs typeface="文鼎新藝體"/>
              </a:rPr>
              <a:t>徵伴</a:t>
            </a:r>
          </a:p>
        </p:txBody>
      </p:sp>
      <p:sp>
        <p:nvSpPr>
          <p:cNvPr id="27656" name="矩形 7"/>
          <p:cNvSpPr>
            <a:spLocks noChangeArrowheads="1"/>
          </p:cNvSpPr>
          <p:nvPr/>
        </p:nvSpPr>
        <p:spPr bwMode="auto">
          <a:xfrm>
            <a:off x="2483768" y="5589240"/>
            <a:ext cx="5072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受害人被起底、「推上報」</a:t>
            </a:r>
          </a:p>
        </p:txBody>
      </p:sp>
      <p:pic>
        <p:nvPicPr>
          <p:cNvPr id="9" name="Picture 7" descr="sofortal_orange_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例子：性傳聞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00200"/>
            <a:ext cx="8137525" cy="4997450"/>
          </a:xfrm>
        </p:spPr>
        <p:txBody>
          <a:bodyPr>
            <a:normAutofit/>
          </a:bodyPr>
          <a:lstStyle/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／網誌公開他人的負面性傳聞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煽動群體留言羞辱對方，起底，「推上報」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endParaRPr lang="zh-TW" altLang="en-US" sz="3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677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5C77A7-78F1-4ECA-B6FA-C83F4CD38D1B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 cstate="print"/>
          <a:srcRect b="4736"/>
          <a:stretch>
            <a:fillRect/>
          </a:stretch>
        </p:blipFill>
        <p:spPr bwMode="auto">
          <a:xfrm>
            <a:off x="1763861" y="2806973"/>
            <a:ext cx="583247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對受害人的影響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00200"/>
            <a:ext cx="8137525" cy="4997450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Char char="Ø"/>
            </a:pPr>
            <a:r>
              <a:rPr lang="zh-TW" altLang="en-US" sz="3200" smtClean="0"/>
              <a:t>減少與朋友溝通及活動</a:t>
            </a:r>
          </a:p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Char char="Ø"/>
            </a:pPr>
            <a:r>
              <a:rPr lang="zh-TW" altLang="en-US" sz="3200" smtClean="0"/>
              <a:t>聲譽和自尊心受損</a:t>
            </a:r>
          </a:p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Char char="Ø"/>
            </a:pPr>
            <a:r>
              <a:rPr lang="zh-TW" altLang="en-US" sz="3200" smtClean="0"/>
              <a:t>情緒問題</a:t>
            </a:r>
            <a:r>
              <a:rPr lang="en-US" altLang="zh-TW" sz="3200" smtClean="0"/>
              <a:t>, </a:t>
            </a:r>
            <a:r>
              <a:rPr lang="zh-TW" altLang="en-US" sz="3200" smtClean="0"/>
              <a:t>如抑鬱等</a:t>
            </a:r>
          </a:p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Char char="Ø"/>
            </a:pPr>
            <a:r>
              <a:rPr lang="zh-TW" altLang="en-US" sz="3200" smtClean="0"/>
              <a:t>恐懼、自殺</a:t>
            </a:r>
          </a:p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Char char="Ø"/>
            </a:pPr>
            <a:r>
              <a:rPr lang="zh-TW" altLang="en-US" sz="3200" smtClean="0"/>
              <a:t>有些受害者或許因受到欺凌而產生報復心態，以網上暴力去反擊欺凌者，最後可能演變成欺凌者</a:t>
            </a:r>
          </a:p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Char char="Ø"/>
            </a:pPr>
            <a:endParaRPr lang="en-US" altLang="zh-TW" sz="3200" smtClean="0"/>
          </a:p>
        </p:txBody>
      </p:sp>
      <p:sp>
        <p:nvSpPr>
          <p:cNvPr id="29701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A90D99-30BB-45BD-8104-92D49283D245}" type="slidenum">
              <a:rPr lang="en-US" altLang="zh-TW" smtClean="0"/>
              <a:pPr/>
              <a:t>25</a:t>
            </a:fld>
            <a:endParaRPr lang="en-US" altLang="zh-TW" smtClean="0"/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受害人可以怎麼辦？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00200"/>
            <a:ext cx="8137525" cy="4997450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None/>
              <a:defRPr/>
            </a:pP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Stop: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sz="4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96925" indent="-514350" eaLnBrk="1" hangingPunct="1">
              <a:spcBef>
                <a:spcPts val="1200"/>
              </a:spcBef>
              <a:buSzPct val="90000"/>
              <a:defRPr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應冷靜，不應即時以報復行為去反擊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None/>
              <a:defRPr/>
            </a:pP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Block:</a:t>
            </a:r>
          </a:p>
          <a:p>
            <a:pPr marL="796925" indent="-514350" eaLnBrk="1" hangingPunct="1">
              <a:spcBef>
                <a:spcPts val="1200"/>
              </a:spcBef>
              <a:buSzPct val="90000"/>
              <a:defRPr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拒絕與欺凌者作任何溝通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30225" indent="-514350" eaLnBrk="1" hangingPunct="1">
              <a:spcBef>
                <a:spcPts val="1200"/>
              </a:spcBef>
              <a:buSzPct val="90000"/>
              <a:buFont typeface="Wingdings" pitchFamily="2" charset="2"/>
              <a:buNone/>
              <a:defRPr/>
            </a:pP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Tell:</a:t>
            </a:r>
          </a:p>
          <a:p>
            <a:pPr marL="796925" indent="-514350" eaLnBrk="1" hangingPunct="1">
              <a:spcBef>
                <a:spcPts val="1200"/>
              </a:spcBef>
              <a:buSzPct val="90000"/>
              <a:defRPr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將事情告訴信任的人 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例如：父母、老師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30725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C707EE-9353-4720-98B9-ABF9EA138A06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預防方法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不要提供自己的個人相片、資料或密碼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不要輕易相信你所看到的事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堅守網絡道德，尊重他人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不要開啟來歷不明的信息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看到一些不對勁或令你不舒服的事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立即通知家長或老師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49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E2323-8D14-4CF7-A5FD-A954BF465EEB}" type="slidenum">
              <a:rPr lang="en-US" altLang="zh-TW" smtClean="0"/>
              <a:pPr/>
              <a:t>27</a:t>
            </a:fld>
            <a:endParaRPr lang="en-US" altLang="zh-TW" smtClean="0"/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網絡是虛擬的世界，但</a:t>
            </a:r>
            <a:r>
              <a:rPr lang="en-US" altLang="zh-TW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……</a:t>
            </a:r>
            <a:endParaRPr lang="zh-TW" altLang="en-US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Clr>
                <a:schemeClr val="accent1"/>
              </a:buClr>
              <a:buSzPct val="90000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仍然受法律的監管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spcBef>
                <a:spcPts val="1200"/>
              </a:spcBef>
              <a:buClr>
                <a:schemeClr val="accent1"/>
              </a:buClr>
              <a:buSzPct val="90000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人際之間的溝通是真實的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3940BF-E3C0-4231-84C7-7EEB12A5DA60}" type="slidenum">
              <a:rPr lang="en-US" altLang="zh-TW" smtClean="0"/>
              <a:pPr/>
              <a:t>28</a:t>
            </a:fld>
            <a:endParaRPr lang="en-US" altLang="zh-TW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288" y="1600200"/>
            <a:ext cx="81375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1200"/>
              </a:spcBef>
              <a:buClr>
                <a:schemeClr val="accent1"/>
              </a:buClr>
              <a:buSzPct val="90000"/>
              <a:buFont typeface="Wingdings" pitchFamily="2" charset="2"/>
              <a:buChar char="Ø"/>
              <a:defRPr/>
            </a:pPr>
            <a:endParaRPr lang="zh-TW" altLang="en-US" sz="3200" dirty="0">
              <a:latin typeface="+mn-lt"/>
            </a:endParaRPr>
          </a:p>
        </p:txBody>
      </p:sp>
      <p:pic>
        <p:nvPicPr>
          <p:cNvPr id="8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0" y="3050405"/>
            <a:ext cx="3456384" cy="34563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總結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536575">
              <a:spcBef>
                <a:spcPts val="600"/>
              </a:spcBef>
              <a:buSzPct val="100000"/>
              <a:defRPr/>
            </a:pPr>
            <a:r>
              <a:rPr lang="zh-TW" altLang="en-US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保護個人私隱（資料／相片）</a:t>
            </a:r>
          </a:p>
          <a:p>
            <a:pPr marL="536575" indent="-536575">
              <a:spcBef>
                <a:spcPts val="600"/>
              </a:spcBef>
              <a:buSzPct val="100000"/>
              <a:defRPr/>
            </a:pPr>
            <a:r>
              <a:rPr lang="zh-TW" altLang="en-US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審慎網上交友</a:t>
            </a:r>
          </a:p>
          <a:p>
            <a:pPr marL="536575" indent="-536575">
              <a:spcBef>
                <a:spcPts val="600"/>
              </a:spcBef>
              <a:buSzPct val="100000"/>
              <a:defRPr/>
            </a:pPr>
            <a:r>
              <a:rPr lang="zh-TW" altLang="en-US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不要輕信網友的說話</a:t>
            </a:r>
          </a:p>
          <a:p>
            <a:pPr marL="536575" indent="-536575">
              <a:spcBef>
                <a:spcPts val="600"/>
              </a:spcBef>
              <a:buSzPct val="100000"/>
              <a:defRPr/>
            </a:pPr>
            <a:r>
              <a:rPr lang="zh-TW" altLang="en-US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遵守法律</a:t>
            </a:r>
            <a:endParaRPr lang="en-US" altLang="zh-TW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536575" indent="-536575">
              <a:spcBef>
                <a:spcPts val="600"/>
              </a:spcBef>
              <a:buSzPct val="100000"/>
              <a:defRPr/>
            </a:pPr>
            <a:r>
              <a:rPr lang="zh-TW" altLang="en-US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堅守網絡道德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79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DE18AA-D90F-4FC9-9080-B3F440C7FA51}" type="slidenum">
              <a:rPr lang="en-US" altLang="zh-TW" smtClean="0"/>
              <a:pPr/>
              <a:t>29</a:t>
            </a:fld>
            <a:endParaRPr lang="en-US" altLang="zh-TW" smtClean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57200" y="1700213"/>
            <a:ext cx="7786688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6575" indent="-536575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endParaRPr lang="en-US" altLang="zh-TW" sz="3500" b="1" dirty="0">
              <a:latin typeface="+mn-lt"/>
            </a:endParaRPr>
          </a:p>
          <a:p>
            <a:pPr marL="536575" indent="-536575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n-US" altLang="zh-TW" sz="3500" b="1" dirty="0">
              <a:latin typeface="+mn-lt"/>
            </a:endParaRPr>
          </a:p>
          <a:p>
            <a:pPr marL="536575" indent="-536575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zh-TW" altLang="en-US" sz="3500" b="1" dirty="0">
              <a:latin typeface="+mn-lt"/>
            </a:endParaRP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5521" y="0"/>
            <a:ext cx="5884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0" y="3050405"/>
            <a:ext cx="3456384" cy="345638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小型調查</a:t>
            </a:r>
          </a:p>
        </p:txBody>
      </p:sp>
      <p:sp>
        <p:nvSpPr>
          <p:cNvPr id="102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 eaLnBrk="1" hangingPunct="1">
              <a:spcBef>
                <a:spcPts val="1200"/>
              </a:spcBef>
              <a:buClr>
                <a:srgbClr val="333300"/>
              </a:buClr>
              <a:buSzPct val="74000"/>
            </a:pPr>
            <a:r>
              <a:rPr lang="zh-TW" altLang="en-US" sz="3200" dirty="0" smtClean="0">
                <a:solidFill>
                  <a:srgbClr val="333300"/>
                </a:solidFill>
                <a:latin typeface="微軟正黑體" pitchFamily="34" charset="-120"/>
                <a:ea typeface="微軟正黑體" pitchFamily="34" charset="-120"/>
              </a:rPr>
              <a:t>你有</a:t>
            </a:r>
            <a:r>
              <a:rPr lang="en-US" altLang="zh-TW" sz="3200" dirty="0" err="1" smtClean="0">
                <a:solidFill>
                  <a:srgbClr val="333300"/>
                </a:solidFill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en-US" altLang="zh-TW" sz="3200" dirty="0" smtClean="0">
                <a:solidFill>
                  <a:srgbClr val="333300"/>
                </a:solidFill>
                <a:latin typeface="微軟正黑體" pitchFamily="34" charset="-120"/>
                <a:ea typeface="微軟正黑體" pitchFamily="34" charset="-120"/>
              </a:rPr>
              <a:t> / IG</a:t>
            </a:r>
            <a:r>
              <a:rPr lang="zh-TW" altLang="en-US" sz="3200" dirty="0" smtClean="0">
                <a:solidFill>
                  <a:srgbClr val="333300"/>
                </a:solidFill>
                <a:latin typeface="微軟正黑體" pitchFamily="34" charset="-120"/>
                <a:ea typeface="微軟正黑體" pitchFamily="34" charset="-120"/>
              </a:rPr>
              <a:t>帳戶</a:t>
            </a:r>
            <a:r>
              <a:rPr lang="zh-TW" altLang="en-US" sz="3200" dirty="0" smtClean="0">
                <a:solidFill>
                  <a:srgbClr val="333300"/>
                </a:solidFill>
                <a:latin typeface="微軟正黑體" pitchFamily="34" charset="-120"/>
                <a:ea typeface="微軟正黑體" pitchFamily="34" charset="-120"/>
              </a:rPr>
              <a:t>嗎？</a:t>
            </a:r>
            <a:endParaRPr lang="en-US" altLang="zh-TW" sz="3200" dirty="0" smtClean="0">
              <a:solidFill>
                <a:srgbClr val="33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ts val="1200"/>
              </a:spcBef>
              <a:buClr>
                <a:srgbClr val="333300"/>
              </a:buClr>
              <a:buSzPct val="74000"/>
            </a:pPr>
            <a:r>
              <a:rPr lang="zh-TW" altLang="en-US" sz="3200" dirty="0" smtClean="0">
                <a:solidFill>
                  <a:srgbClr val="333300"/>
                </a:solidFill>
                <a:latin typeface="微軟正黑體" pitchFamily="34" charset="-120"/>
                <a:ea typeface="微軟正黑體" pitchFamily="34" charset="-120"/>
              </a:rPr>
              <a:t>你有上討論區的習慣嗎？</a:t>
            </a:r>
            <a:endParaRPr lang="en-US" altLang="zh-TW" sz="3200" dirty="0" smtClean="0">
              <a:solidFill>
                <a:srgbClr val="33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ts val="1200"/>
              </a:spcBef>
              <a:buClr>
                <a:srgbClr val="333300"/>
              </a:buClr>
              <a:buSzPct val="74000"/>
            </a:pPr>
            <a:r>
              <a:rPr lang="zh-TW" altLang="en-US" sz="3200" dirty="0" smtClean="0">
                <a:solidFill>
                  <a:srgbClr val="333300"/>
                </a:solidFill>
                <a:latin typeface="微軟正黑體" pitchFamily="34" charset="-120"/>
                <a:ea typeface="微軟正黑體" pitchFamily="34" charset="-120"/>
              </a:rPr>
              <a:t>你曾與網友溝通嗎？</a:t>
            </a:r>
            <a:endParaRPr lang="en-US" altLang="zh-TW" sz="3200" dirty="0" smtClean="0">
              <a:solidFill>
                <a:srgbClr val="3333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21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290938-8F05-4D0E-AD0A-60BA91C60D80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pic>
        <p:nvPicPr>
          <p:cNvPr id="7" name="Picture 4" descr="sofortal_orange_yell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43" y="3510757"/>
            <a:ext cx="2730499" cy="273049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Kace\Desktop\677166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19161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Subtitle 2"/>
          <p:cNvSpPr txBox="1">
            <a:spLocks/>
          </p:cNvSpPr>
          <p:nvPr/>
        </p:nvSpPr>
        <p:spPr bwMode="auto">
          <a:xfrm>
            <a:off x="2720975" y="2852936"/>
            <a:ext cx="6172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明光社網站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TW" sz="2400" dirty="0">
                <a:latin typeface="Calibri" pitchFamily="34" charset="0"/>
              </a:rPr>
              <a:t>http://www.truth-light.org.hk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明光社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FB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專頁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TW" sz="2400" dirty="0">
                <a:latin typeface="Calibri" pitchFamily="34" charset="0"/>
              </a:rPr>
              <a:t>http://www.facebook.com/Soc.of.TruthLight</a:t>
            </a:r>
            <a:endParaRPr kumimoji="0" lang="zh-TW" altLang="en-US" sz="2400" dirty="0">
              <a:latin typeface="Calibri" pitchFamily="34" charset="0"/>
            </a:endParaRPr>
          </a:p>
        </p:txBody>
      </p:sp>
      <p:pic>
        <p:nvPicPr>
          <p:cNvPr id="32773" name="Picture 3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6792"/>
            <a:ext cx="1872580" cy="206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 descr="sofortal_orange_yellow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67244" r="9367"/>
          <a:stretch>
            <a:fillRect/>
          </a:stretch>
        </p:blipFill>
        <p:spPr bwMode="auto">
          <a:xfrm>
            <a:off x="899592" y="4437112"/>
            <a:ext cx="409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GB" sz="24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注意：基於版權關係，此教材只作非牟利教育用途！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網絡的功用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5488" indent="-361950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以往主要是單向地發放／獲取資訊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725488" indent="-361950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現今發展為多元化的社交平台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249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6B2312-1F1A-46FA-92BE-CDB2B266515E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pic>
        <p:nvPicPr>
          <p:cNvPr id="4100" name="Picture 7" descr="http://www.qqxzb.com/qzone/UploadPic/2010-1/20101131540898022.jpg"/>
          <p:cNvPicPr>
            <a:picLocks noChangeAspect="1" noChangeArrowheads="1"/>
          </p:cNvPicPr>
          <p:nvPr/>
        </p:nvPicPr>
        <p:blipFill>
          <a:blip r:embed="rId2" cstate="print"/>
          <a:srcRect l="14500" r="15894"/>
          <a:stretch>
            <a:fillRect/>
          </a:stretch>
        </p:blipFill>
        <p:spPr bwMode="auto">
          <a:xfrm>
            <a:off x="179388" y="4724400"/>
            <a:ext cx="17287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http://www.aroma.com.hk/photo/youtube.jpg"/>
          <p:cNvPicPr>
            <a:picLocks noChangeAspect="1" noChangeArrowheads="1"/>
          </p:cNvPicPr>
          <p:nvPr/>
        </p:nvPicPr>
        <p:blipFill>
          <a:blip r:embed="rId3" cstate="print"/>
          <a:srcRect t="28239" b="29401"/>
          <a:stretch>
            <a:fillRect/>
          </a:stretch>
        </p:blipFill>
        <p:spPr bwMode="auto">
          <a:xfrm>
            <a:off x="611188" y="3716338"/>
            <a:ext cx="2039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http://www.gadgetlite.com/wp-content/uploads/2010/09/skype.jpg"/>
          <p:cNvPicPr>
            <a:picLocks noChangeAspect="1" noChangeArrowheads="1"/>
          </p:cNvPicPr>
          <p:nvPr/>
        </p:nvPicPr>
        <p:blipFill>
          <a:blip r:embed="rId4" cstate="print"/>
          <a:srcRect t="26460" b="26291"/>
          <a:stretch>
            <a:fillRect/>
          </a:stretch>
        </p:blipFill>
        <p:spPr bwMode="auto">
          <a:xfrm>
            <a:off x="2339975" y="5373688"/>
            <a:ext cx="213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http://pic.jades.idv.tw/blog/free/005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19301" y="3500438"/>
            <a:ext cx="1472811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http://www.scu.edu.tw/leadership/images/Facebook_icon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5013325"/>
            <a:ext cx="1582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http://lh6.ggpht.com/--6Cve2giCKQ/TkLo4etqlbI/AAAAAAAACkM/-KDdzHeBrmE/google-plus-on-android%25255B6%25255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3284538"/>
            <a:ext cx="150177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sofortal_orange_yello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b="1" cap="none" dirty="0" err="1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facebook</a:t>
            </a:r>
            <a:endParaRPr lang="zh-TW" altLang="en-US" b="1" cap="none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 eaLnBrk="1" hangingPunct="1">
              <a:spcBef>
                <a:spcPts val="1200"/>
              </a:spcBef>
            </a:pP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8.45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億個活躍用戶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ts val="1200"/>
              </a:spcBef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估全球五分之一的互聯網瀏覽版面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61950" indent="-361950" eaLnBrk="1" hangingPunct="1">
              <a:spcBef>
                <a:spcPts val="1200"/>
              </a:spcBef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一千億個用戶間的連繫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270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EB50CE-F9D0-492F-90E2-A06ED772A73F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pic>
        <p:nvPicPr>
          <p:cNvPr id="11269" name="Picture 2" descr="Facebook User Statistics 2012 Infographic"/>
          <p:cNvPicPr>
            <a:picLocks noChangeAspect="1" noChangeArrowheads="1"/>
          </p:cNvPicPr>
          <p:nvPr/>
        </p:nvPicPr>
        <p:blipFill>
          <a:blip r:embed="rId3" cstate="print"/>
          <a:srcRect t="7262" b="83885"/>
          <a:stretch>
            <a:fillRect/>
          </a:stretch>
        </p:blipFill>
        <p:spPr bwMode="auto">
          <a:xfrm>
            <a:off x="891108" y="3645024"/>
            <a:ext cx="73533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ofortal_orange_yello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討論時間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spcBef>
                <a:spcPts val="1200"/>
              </a:spcBef>
              <a:buSzPct val="100000"/>
            </a:pP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漫畫帶出了網絡溝通的什麼特性？</a:t>
            </a:r>
            <a:endParaRPr lang="zh-TW" altLang="en-US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100000"/>
            </a:pP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這些特性有機會產生什麼問題或危險？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100000"/>
            </a:pP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在使用互聯網時有什麼需注意的地方？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293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BA98D-7811-47D5-9E8C-9D05FF5E3E21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pic>
        <p:nvPicPr>
          <p:cNvPr id="12294" name="Picture 11" descr="internet_dog"/>
          <p:cNvPicPr>
            <a:picLocks noChangeAspect="1" noChangeArrowheads="1"/>
          </p:cNvPicPr>
          <p:nvPr/>
        </p:nvPicPr>
        <p:blipFill>
          <a:blip r:embed="rId3" cstate="print"/>
          <a:srcRect t="253" b="253"/>
          <a:stretch>
            <a:fillRect/>
          </a:stretch>
        </p:blipFill>
        <p:spPr bwMode="auto">
          <a:xfrm>
            <a:off x="5076056" y="1628800"/>
            <a:ext cx="3821643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 descr="sofortal_orange_yello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匿名性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網友身份隱藏，網上言論的可信性低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以為沒有人認識自己，自我約束下降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endParaRPr lang="zh-TW" altLang="en-US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7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3B07B4-2B5E-463D-9F7D-45683A06EBCC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61" y="2997200"/>
            <a:ext cx="6264275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ofortal_orange_yello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公開性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00200"/>
            <a:ext cx="7921625" cy="3773488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網絡是一個公眾的地方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發布的資訊將永遠存在互聯網上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可作私隱設定，但當中的內容仍然是公開給帳戶內的朋友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</a:pPr>
            <a:endParaRPr lang="zh-TW" altLang="en-US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47" name="Content Placeholder 2"/>
          <p:cNvSpPr>
            <a:spLocks noGrp="1"/>
          </p:cNvSpPr>
          <p:nvPr>
            <p:ph sz="half" idx="2"/>
          </p:nvPr>
        </p:nvSpPr>
        <p:spPr>
          <a:xfrm>
            <a:off x="547688" y="5272088"/>
            <a:ext cx="7921625" cy="1252537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SzPct val="90000"/>
            </a:pPr>
            <a:r>
              <a:rPr lang="zh-TW" altLang="en-US" sz="3200" dirty="0" smtClean="0"/>
              <a:t>單從文字、聲音或影像，難以對網友有更全面的認識，容易產生誤會和被騙</a:t>
            </a:r>
            <a:endParaRPr lang="en-US" altLang="zh-TW" sz="3200" dirty="0" smtClean="0"/>
          </a:p>
        </p:txBody>
      </p:sp>
      <p:sp>
        <p:nvSpPr>
          <p:cNvPr id="14341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2B50EA-B028-4A6C-B378-2DBB31A4B872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3946525"/>
            <a:ext cx="8066856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受限制的溝通</a:t>
            </a:r>
          </a:p>
        </p:txBody>
      </p:sp>
      <p:pic>
        <p:nvPicPr>
          <p:cNvPr id="8" name="Picture 4" descr="sofortal_orange_yello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1" cap="none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網絡上的性陷阱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00200"/>
            <a:ext cx="8137525" cy="2333625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與網友見面</a:t>
            </a:r>
            <a:endParaRPr lang="en-US" altLang="zh-TW" sz="4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不清楚網友的真實身份和相約動機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spcBef>
                <a:spcPts val="1200"/>
              </a:spcBef>
              <a:buSzPct val="90000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有機會受到傷害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spcBef>
                <a:spcPts val="1200"/>
              </a:spcBef>
              <a:buSzPct val="90000"/>
              <a:buFont typeface="Wingdings" pitchFamily="2" charset="2"/>
              <a:buChar char="Ø"/>
            </a:pPr>
            <a:endParaRPr lang="zh-TW" altLang="en-US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611188" y="4365625"/>
            <a:ext cx="4968875" cy="2303463"/>
          </a:xfrm>
        </p:spPr>
        <p:txBody>
          <a:bodyPr/>
          <a:lstStyle/>
          <a:p>
            <a:pPr marL="361950" indent="-3619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75000"/>
              <a:defRPr/>
            </a:pPr>
            <a:r>
              <a:rPr lang="zh-TW" altLang="en-US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感到被愚弄：　</a:t>
            </a:r>
            <a:r>
              <a:rPr lang="en-US" altLang="zh-TW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61.4%</a:t>
            </a:r>
          </a:p>
          <a:p>
            <a:pPr marL="361950" indent="-3619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75000"/>
              <a:defRPr/>
            </a:pPr>
            <a:r>
              <a:rPr lang="zh-TW" altLang="en-US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金錢上的損失：</a:t>
            </a:r>
            <a:r>
              <a:rPr lang="en-US" altLang="zh-TW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56.4%</a:t>
            </a:r>
          </a:p>
          <a:p>
            <a:pPr marL="361950" indent="-3619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75000"/>
              <a:defRPr/>
            </a:pPr>
            <a:r>
              <a:rPr lang="zh-TW" altLang="en-US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被利用：　　　</a:t>
            </a:r>
            <a:r>
              <a:rPr lang="en-US" altLang="zh-TW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35.1%</a:t>
            </a:r>
          </a:p>
          <a:p>
            <a:pPr marL="361950" indent="-3619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75000"/>
              <a:defRPr/>
            </a:pPr>
            <a:r>
              <a:rPr lang="zh-TW" altLang="en-US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受辱：　　　　</a:t>
            </a:r>
            <a:r>
              <a:rPr lang="en-US" altLang="zh-TW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30.6%</a:t>
            </a:r>
          </a:p>
        </p:txBody>
      </p:sp>
      <p:sp>
        <p:nvSpPr>
          <p:cNvPr id="15365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672625-21CF-45B8-9098-4C94DB985A21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00563" y="4365625"/>
            <a:ext cx="4643437" cy="2303463"/>
          </a:xfrm>
        </p:spPr>
        <p:txBody>
          <a:bodyPr/>
          <a:lstStyle/>
          <a:p>
            <a:pPr marL="361950" indent="-3619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75000"/>
              <a:defRPr/>
            </a:pPr>
            <a:r>
              <a:rPr lang="zh-TW" altLang="en-US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被性騷擾：　　</a:t>
            </a:r>
            <a:r>
              <a:rPr lang="en-US" altLang="zh-TW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27.2</a:t>
            </a:r>
            <a:r>
              <a:rPr lang="zh-TW" altLang="en-US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％</a:t>
            </a:r>
          </a:p>
          <a:p>
            <a:pPr marL="361950" indent="-3619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75000"/>
              <a:defRPr/>
            </a:pPr>
            <a:r>
              <a:rPr lang="zh-TW" altLang="en-US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被性侵犯：　　</a:t>
            </a:r>
            <a:r>
              <a:rPr lang="en-US" altLang="zh-TW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16.1</a:t>
            </a:r>
            <a:r>
              <a:rPr lang="zh-TW" altLang="en-US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％</a:t>
            </a:r>
          </a:p>
          <a:p>
            <a:pPr marL="361950" indent="-3619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75000"/>
              <a:defRPr/>
            </a:pPr>
            <a:r>
              <a:rPr lang="zh-TW" altLang="en-US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被毆打：　　　</a:t>
            </a:r>
            <a:r>
              <a:rPr lang="en-US" altLang="zh-TW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10.5</a:t>
            </a:r>
            <a:r>
              <a:rPr lang="zh-TW" altLang="en-US" sz="2500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％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41338" y="3789363"/>
            <a:ext cx="40306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rgbClr val="99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與陌生網友會面受傷害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87900" y="6237288"/>
            <a:ext cx="362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latin typeface="Times New Roman" pitchFamily="18" charset="0"/>
              </a:rPr>
              <a:t>資料來源：防止虐待兒童會</a:t>
            </a:r>
            <a:r>
              <a:rPr lang="en-US" altLang="zh-TW" b="1">
                <a:latin typeface="Times New Roman" pitchFamily="18" charset="0"/>
              </a:rPr>
              <a:t> (2004)</a:t>
            </a:r>
            <a:endParaRPr lang="zh-TW" altLang="en-US">
              <a:latin typeface="Times New Roman" pitchFamily="18" charset="0"/>
            </a:endParaRPr>
          </a:p>
        </p:txBody>
      </p:sp>
      <p:pic>
        <p:nvPicPr>
          <p:cNvPr id="13" name="Picture 4" descr="sofortal_orange_yello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4624"/>
            <a:ext cx="654370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</TotalTime>
  <Words>1208</Words>
  <Application>Microsoft Office PowerPoint</Application>
  <PresentationFormat>如螢幕大小 (4:3)</PresentationFormat>
  <Paragraphs>198</Paragraphs>
  <Slides>30</Slides>
  <Notes>16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2" baseType="lpstr">
      <vt:lpstr>Arial Unicode MS</vt:lpstr>
      <vt:lpstr>文鼎新藝體</vt:lpstr>
      <vt:lpstr>微軟正黑體</vt:lpstr>
      <vt:lpstr>新細明體</vt:lpstr>
      <vt:lpstr>Arial</vt:lpstr>
      <vt:lpstr>Calibri</vt:lpstr>
      <vt:lpstr>Century Schoolbook</vt:lpstr>
      <vt:lpstr>Gill Sans MT</vt:lpstr>
      <vt:lpstr>Times New Roman</vt:lpstr>
      <vt:lpstr>Wingdings</vt:lpstr>
      <vt:lpstr>Office 佈景主題</vt:lpstr>
      <vt:lpstr>Photo Editor 影像</vt:lpstr>
      <vt:lpstr>PowerPoint 簡報</vt:lpstr>
      <vt:lpstr>關注生命倫理　正視社會歪風</vt:lpstr>
      <vt:lpstr>小型調查</vt:lpstr>
      <vt:lpstr>網絡的功用</vt:lpstr>
      <vt:lpstr>facebook</vt:lpstr>
      <vt:lpstr>討論時間</vt:lpstr>
      <vt:lpstr>匿名性</vt:lpstr>
      <vt:lpstr>公開性</vt:lpstr>
      <vt:lpstr>網絡上的性陷阱</vt:lpstr>
      <vt:lpstr>網上交友的危險~潛藏性罪犯</vt:lpstr>
      <vt:lpstr>PowerPoint 簡報</vt:lpstr>
      <vt:lpstr>PowerPoint 簡報</vt:lpstr>
      <vt:lpstr>Webcam 裸聊</vt:lpstr>
      <vt:lpstr>PowerPoint 簡報</vt:lpstr>
      <vt:lpstr>網絡上的性陷阱</vt:lpstr>
      <vt:lpstr>發布淫褻及不雅內容</vt:lpstr>
      <vt:lpstr>兒童色情物品</vt:lpstr>
      <vt:lpstr>13歲英童列性罪犯名冊</vt:lpstr>
      <vt:lpstr>網絡上的性陷阱</vt:lpstr>
      <vt:lpstr>欺凌手法</vt:lpstr>
      <vt:lpstr>欺凌手法</vt:lpstr>
      <vt:lpstr>例子：自拍</vt:lpstr>
      <vt:lpstr>自拍裸照放上網</vt:lpstr>
      <vt:lpstr>例子：性傳聞</vt:lpstr>
      <vt:lpstr>對受害人的影響</vt:lpstr>
      <vt:lpstr>受害人可以怎麼辦？</vt:lpstr>
      <vt:lpstr>預防方法</vt:lpstr>
      <vt:lpstr>網絡是虛擬的世界，但……</vt:lpstr>
      <vt:lpstr>總結</vt:lpstr>
      <vt:lpstr>注意：基於版權關係，此教材只作非牟利教育用途！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Yung</dc:creator>
  <cp:lastModifiedBy>yung</cp:lastModifiedBy>
  <cp:revision>251</cp:revision>
  <dcterms:created xsi:type="dcterms:W3CDTF">2011-03-07T06:43:22Z</dcterms:created>
  <dcterms:modified xsi:type="dcterms:W3CDTF">2015-12-24T07:32:35Z</dcterms:modified>
</cp:coreProperties>
</file>