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6" r:id="rId1"/>
  </p:sldMasterIdLst>
  <p:notesMasterIdLst>
    <p:notesMasterId r:id="rId27"/>
  </p:notesMasterIdLst>
  <p:sldIdLst>
    <p:sldId id="256" r:id="rId2"/>
    <p:sldId id="295" r:id="rId3"/>
    <p:sldId id="258" r:id="rId4"/>
    <p:sldId id="257" r:id="rId5"/>
    <p:sldId id="260" r:id="rId6"/>
    <p:sldId id="261" r:id="rId7"/>
    <p:sldId id="262" r:id="rId8"/>
    <p:sldId id="265" r:id="rId9"/>
    <p:sldId id="267" r:id="rId10"/>
    <p:sldId id="268" r:id="rId11"/>
    <p:sldId id="270" r:id="rId12"/>
    <p:sldId id="288" r:id="rId13"/>
    <p:sldId id="266" r:id="rId14"/>
    <p:sldId id="279" r:id="rId15"/>
    <p:sldId id="272" r:id="rId16"/>
    <p:sldId id="290" r:id="rId17"/>
    <p:sldId id="275" r:id="rId18"/>
    <p:sldId id="292" r:id="rId19"/>
    <p:sldId id="297" r:id="rId20"/>
    <p:sldId id="281" r:id="rId21"/>
    <p:sldId id="282" r:id="rId22"/>
    <p:sldId id="289" r:id="rId23"/>
    <p:sldId id="286" r:id="rId24"/>
    <p:sldId id="294" r:id="rId25"/>
    <p:sldId id="296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0000"/>
    <a:srgbClr val="008000"/>
    <a:srgbClr val="009900"/>
    <a:srgbClr val="FFFFFF"/>
    <a:srgbClr val="FFFFCC"/>
    <a:srgbClr val="FFDFA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12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新細明體" charset="-120"/>
              </a:defRPr>
            </a:lvl1pPr>
          </a:lstStyle>
          <a:p>
            <a:pPr>
              <a:defRPr/>
            </a:pPr>
            <a:fld id="{9F7569AE-185C-4DE3-993F-195084281F0C}" type="datetimeFigureOut">
              <a:rPr lang="zh-TW" altLang="en-US"/>
              <a:pPr>
                <a:defRPr/>
              </a:pPr>
              <a:t>2016/1/7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 smtClean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新細明體" charset="-120"/>
              </a:defRPr>
            </a:lvl1pPr>
          </a:lstStyle>
          <a:p>
            <a:pPr>
              <a:defRPr/>
            </a:pPr>
            <a:fld id="{D43BA465-43DA-4CC4-A112-5347F418F3A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49084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B11C69-B72B-4B3E-BE01-96282533204C}" type="slidenum">
              <a:rPr lang="en-US" altLang="zh-TW"/>
              <a:pPr/>
              <a:t>24</a:t>
            </a:fld>
            <a:endParaRPr lang="en-US" altLang="zh-TW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 lIns="91424" tIns="45712" rIns="91424" bIns="45712"/>
          <a:lstStyle/>
          <a:p>
            <a:r>
              <a:rPr lang="zh-TW" altLang="en-US"/>
              <a:t>明光社</a:t>
            </a:r>
          </a:p>
          <a:p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45024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2BD5EC33-7B0B-42B1-8C9A-05AB8954BC51}" type="datetime1">
              <a:rPr lang="en-US" altLang="zh-TW" smtClean="0"/>
              <a:pPr>
                <a:defRPr/>
              </a:pPr>
              <a:t>1/7/2016</a:t>
            </a:fld>
            <a:endParaRPr lang="en-US" altLang="zh-TW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pPr>
              <a:defRPr/>
            </a:pPr>
            <a:fld id="{F9AF0CDB-E858-4871-9275-CB5C7638A5C9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21" name="矩形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矩形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矩形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矩形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5AEDD1-19FF-4DEF-A5EF-DCB6C031891C}" type="datetime1">
              <a:rPr lang="en-US" altLang="zh-TW" smtClean="0"/>
              <a:pPr>
                <a:defRPr/>
              </a:pPr>
              <a:t>1/7/2016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5CD66A-0755-407E-84C1-BC85668B783A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D47FB1-9FD2-436F-BD38-916EAA316F01}" type="datetime1">
              <a:rPr lang="en-US" altLang="zh-TW" smtClean="0"/>
              <a:pPr>
                <a:defRPr/>
              </a:pPr>
              <a:t>1/7/2016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6CF5F9-1DE4-438B-9677-555C7542B3C6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等腰三角形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標題，文字及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C912FB1-A4EF-4E0C-8FDB-95A2E2392785}" type="datetime1">
              <a:rPr lang="en-US" altLang="zh-TW"/>
              <a:pPr>
                <a:defRPr/>
              </a:pPr>
              <a:t>1/7/2016</a:t>
            </a:fld>
            <a:endParaRPr lang="en-US" altLang="zh-TW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2E90CD3-D938-4D4B-81AB-3B427C1E0CF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28B9655-A295-4CAB-9979-308DEB5262C6}" type="datetime1">
              <a:rPr lang="en-US" altLang="zh-TW" smtClean="0"/>
              <a:pPr>
                <a:defRPr/>
              </a:pPr>
              <a:t>1/7/2016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FC2BBE-BFAF-497F-BBA6-CC705C12C3DA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pPr>
              <a:defRPr/>
            </a:pPr>
            <a:fld id="{8179E38C-1C0C-4101-8D94-38F2FA755BF7}" type="datetime1">
              <a:rPr lang="en-US" altLang="zh-TW" smtClean="0"/>
              <a:pPr>
                <a:defRPr/>
              </a:pPr>
              <a:t>1/7/2016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pPr>
              <a:defRPr/>
            </a:pPr>
            <a:fld id="{00262E9D-08FD-44ED-93B9-A6F22D8CF641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矩形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7CA8D9-198A-4DEF-A751-CB2092A0C723}" type="datetime1">
              <a:rPr lang="en-US" altLang="zh-TW" smtClean="0"/>
              <a:pPr>
                <a:defRPr/>
              </a:pPr>
              <a:t>1/7/2016</a:t>
            </a:fld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C50B7D-D9FF-4D82-B995-48AA4EBE625A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839CCE-02D1-44D2-B93E-5065E38ED7FF}" type="datetime1">
              <a:rPr lang="en-US" altLang="zh-TW" smtClean="0"/>
              <a:pPr>
                <a:defRPr/>
              </a:pPr>
              <a:t>1/7/2016</a:t>
            </a:fld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089B42-3B20-4780-8853-7CB39BF5331A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CBBA37-6C19-4CE2-850E-E5C21149B440}" type="datetime1">
              <a:rPr lang="en-US" altLang="zh-TW" smtClean="0"/>
              <a:pPr>
                <a:defRPr/>
              </a:pPr>
              <a:t>1/7/2016</a:t>
            </a:fld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239465-A26E-4E3A-9A1E-530AB7ECD1EE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等腰三角形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C6DAEA-03A2-411C-9B7D-C527D34ACCB8}" type="datetime1">
              <a:rPr lang="en-US" altLang="zh-TW" smtClean="0"/>
              <a:pPr>
                <a:defRPr/>
              </a:pPr>
              <a:t>1/7/2016</a:t>
            </a:fld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1464E1-3324-47DE-882F-126D35EED93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直線接點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等腰三角形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38CA7C-CF68-4B49-A7F0-9DCEA9E8E042}" type="datetime1">
              <a:rPr lang="en-US" altLang="zh-TW" smtClean="0"/>
              <a:pPr>
                <a:defRPr/>
              </a:pPr>
              <a:t>1/7/2016</a:t>
            </a:fld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CBBF95-EC05-4CC8-A005-EF35925E1353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等腰三角形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內容版面配置區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7864BE-B7B9-4900-BBD8-C5625A53C1C3}" type="datetime1">
              <a:rPr lang="en-US" altLang="zh-TW" smtClean="0"/>
              <a:pPr>
                <a:defRPr/>
              </a:pPr>
              <a:t>1/7/2016</a:t>
            </a:fld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396B2C-5656-416A-9B1F-725D2DCA092D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等腰三角形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5B5DD7C-AB85-4E93-810A-DA18A1AE0EF7}" type="datetime1">
              <a:rPr lang="en-US" altLang="zh-TW" smtClean="0"/>
              <a:pPr>
                <a:defRPr/>
              </a:pPr>
              <a:t>1/7/2016</a:t>
            </a:fld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D4A5D1C-AD99-4603-ABCF-234316E0B44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28" name="直線接點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直線接點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等腰三角形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7" r:id="rId1"/>
    <p:sldLayoutId id="2147483968" r:id="rId2"/>
    <p:sldLayoutId id="2147483969" r:id="rId3"/>
    <p:sldLayoutId id="2147483970" r:id="rId4"/>
    <p:sldLayoutId id="2147483971" r:id="rId5"/>
    <p:sldLayoutId id="2147483972" r:id="rId6"/>
    <p:sldLayoutId id="2147483973" r:id="rId7"/>
    <p:sldLayoutId id="2147483974" r:id="rId8"/>
    <p:sldLayoutId id="2147483975" r:id="rId9"/>
    <p:sldLayoutId id="2147483976" r:id="rId10"/>
    <p:sldLayoutId id="2147483977" r:id="rId11"/>
    <p:sldLayoutId id="2147483978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youtube.com/watch?v=rS9Z6-dnvNk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PkV40vUhWs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2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752600" y="3886200"/>
            <a:ext cx="5791200" cy="9906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4400" dirty="0" smtClean="0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「留」與「墮」的抉擇</a:t>
            </a:r>
            <a:endParaRPr lang="zh-TW" altLang="en-US" sz="4400" dirty="0">
              <a:solidFill>
                <a:schemeClr val="accent2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4341" name="投影片編號版面配置區 4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2428C73-53A4-408C-B70A-136EC0555999}" type="slidenum">
              <a:rPr lang="en-US" altLang="zh-TW" smtClean="0">
                <a:ea typeface="新細明體" pitchFamily="18" charset="-120"/>
              </a:rPr>
              <a:pPr/>
              <a:t>1</a:t>
            </a:fld>
            <a:endParaRPr lang="en-US" altLang="zh-TW" smtClean="0">
              <a:ea typeface="新細明體" pitchFamily="18" charset="-120"/>
            </a:endParaRPr>
          </a:p>
        </p:txBody>
      </p:sp>
      <p:pic>
        <p:nvPicPr>
          <p:cNvPr id="14340" name="Picture 8" descr="http://www.anatomyblue.com/images/illus_fet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466725"/>
            <a:ext cx="5486400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sofortal_orange_yello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32440" y="44624"/>
            <a:ext cx="559526" cy="616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sz="4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Pro-choice</a:t>
            </a:r>
            <a:r>
              <a:rPr lang="zh-TW" altLang="en-US" sz="4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（維護個人選擇權）</a:t>
            </a:r>
          </a:p>
        </p:txBody>
      </p:sp>
      <p:sp>
        <p:nvSpPr>
          <p:cNvPr id="22533" name="投影片編號版面配置區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D021FCC-667D-4773-931B-F06F6F01BA95}" type="slidenum">
              <a:rPr lang="en-US" altLang="zh-TW" smtClean="0">
                <a:ea typeface="新細明體" pitchFamily="18" charset="-120"/>
              </a:rPr>
              <a:pPr/>
              <a:t>10</a:t>
            </a:fld>
            <a:endParaRPr lang="en-US" altLang="zh-TW" smtClean="0">
              <a:ea typeface="新細明體" pitchFamily="18" charset="-120"/>
            </a:endParaRPr>
          </a:p>
        </p:txBody>
      </p:sp>
      <p:sp>
        <p:nvSpPr>
          <p:cNvPr id="22531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360363" indent="-360363">
              <a:spcBef>
                <a:spcPts val="1200"/>
              </a:spcBef>
              <a:buSzPct val="76000"/>
              <a:buFont typeface="Wingdings 3" pitchFamily="18" charset="2"/>
              <a:buChar char=""/>
            </a:pPr>
            <a:r>
              <a:rPr lang="zh-TW" altLang="en-US" sz="3000" smtClean="0"/>
              <a:t>女人擁有對自己身體的自主權和選擇權</a:t>
            </a:r>
            <a:endParaRPr lang="en-US" altLang="zh-TW" sz="3000" smtClean="0"/>
          </a:p>
          <a:p>
            <a:pPr marL="360363" indent="-360363">
              <a:spcBef>
                <a:spcPts val="1200"/>
              </a:spcBef>
              <a:buSzPct val="76000"/>
              <a:buFont typeface="Wingdings 3" pitchFamily="18" charset="2"/>
              <a:buChar char=""/>
            </a:pPr>
            <a:r>
              <a:rPr lang="zh-TW" altLang="en-US" sz="3000" smtClean="0"/>
              <a:t>墮胎的對錯是個人的決定，不可將價值觀強加於別人身上</a:t>
            </a:r>
            <a:endParaRPr lang="en-US" altLang="zh-TW" sz="3000" smtClean="0"/>
          </a:p>
          <a:p>
            <a:pPr marL="360363" indent="-360363">
              <a:spcBef>
                <a:spcPts val="1200"/>
              </a:spcBef>
              <a:buSzPct val="76000"/>
              <a:buFont typeface="Wingdings 3" pitchFamily="18" charset="2"/>
              <a:buChar char=""/>
            </a:pPr>
            <a:r>
              <a:rPr lang="zh-TW" altLang="en-US" sz="3000" smtClean="0"/>
              <a:t>禁止合法墮胎，會增加非法墮胎的情況，令女性受更大的傷害</a:t>
            </a:r>
            <a:endParaRPr lang="en-US" altLang="zh-TW" sz="3000" smtClean="0"/>
          </a:p>
          <a:p>
            <a:pPr marL="360363" indent="-360363">
              <a:spcBef>
                <a:spcPts val="1200"/>
              </a:spcBef>
              <a:buSzPct val="76000"/>
              <a:buFont typeface="Wingdings 3" pitchFamily="18" charset="2"/>
              <a:buChar char=""/>
            </a:pPr>
            <a:r>
              <a:rPr lang="zh-TW" altLang="en-US" sz="3000" smtClean="0"/>
              <a:t>沒有人能界定生命從那時開始</a:t>
            </a:r>
          </a:p>
          <a:p>
            <a:pPr marL="360363" indent="-360363">
              <a:spcBef>
                <a:spcPts val="1200"/>
              </a:spcBef>
              <a:buSzPct val="76000"/>
              <a:buFont typeface="Wingdings 3" pitchFamily="18" charset="2"/>
              <a:buChar char=""/>
            </a:pPr>
            <a:r>
              <a:rPr lang="zh-TW" altLang="en-US" sz="3000" smtClean="0"/>
              <a:t>胎兒不是法律上承認的人</a:t>
            </a:r>
            <a:endParaRPr lang="en-US" altLang="zh-TW" sz="3000" smtClean="0"/>
          </a:p>
          <a:p>
            <a:pPr marL="360363" indent="-360363">
              <a:spcBef>
                <a:spcPts val="1200"/>
              </a:spcBef>
              <a:buSzPct val="76000"/>
              <a:buFont typeface="Wingdings 3" pitchFamily="18" charset="2"/>
              <a:buChar char=""/>
            </a:pPr>
            <a:r>
              <a:rPr lang="en-US" altLang="zh-TW" sz="3000" smtClean="0"/>
              <a:t>……</a:t>
            </a:r>
          </a:p>
        </p:txBody>
      </p:sp>
      <p:pic>
        <p:nvPicPr>
          <p:cNvPr id="6" name="Picture 7" descr="sofortal_orange_yello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2440" y="44624"/>
            <a:ext cx="559526" cy="616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Pro-Life</a:t>
            </a:r>
            <a:r>
              <a:rPr lang="zh-TW" alt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（維護生命）</a:t>
            </a:r>
          </a:p>
        </p:txBody>
      </p:sp>
      <p:sp>
        <p:nvSpPr>
          <p:cNvPr id="23557" name="投影片編號版面配置區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92F9774-0050-420F-BF4E-5BCD4CB86D08}" type="slidenum">
              <a:rPr lang="en-US" altLang="zh-TW" smtClean="0">
                <a:ea typeface="新細明體" pitchFamily="18" charset="-120"/>
              </a:rPr>
              <a:pPr/>
              <a:t>11</a:t>
            </a:fld>
            <a:endParaRPr lang="en-US" altLang="zh-TW" smtClean="0">
              <a:ea typeface="新細明體" pitchFamily="18" charset="-120"/>
            </a:endParaRPr>
          </a:p>
        </p:txBody>
      </p:sp>
      <p:sp>
        <p:nvSpPr>
          <p:cNvPr id="23555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360363" indent="-360363">
              <a:spcBef>
                <a:spcPts val="1200"/>
              </a:spcBef>
              <a:buSzPct val="76000"/>
              <a:buFont typeface="Wingdings 3" pitchFamily="18" charset="2"/>
              <a:buChar char=""/>
            </a:pPr>
            <a:r>
              <a:rPr lang="zh-TW" altLang="en-US" sz="3000" smtClean="0"/>
              <a:t>生命從受孕那刻開始，墮胎如同殺人</a:t>
            </a:r>
            <a:endParaRPr lang="en-US" altLang="zh-TW" sz="3000" smtClean="0"/>
          </a:p>
          <a:p>
            <a:pPr marL="360363" indent="-360363">
              <a:spcBef>
                <a:spcPts val="1200"/>
              </a:spcBef>
              <a:buSzPct val="76000"/>
              <a:buFont typeface="Wingdings 3" pitchFamily="18" charset="2"/>
              <a:buChar char=""/>
            </a:pPr>
            <a:r>
              <a:rPr lang="zh-TW" altLang="en-US" sz="3000" smtClean="0"/>
              <a:t>女性有權主宰自己的身體，但也須為自己的行為負責</a:t>
            </a:r>
            <a:endParaRPr lang="en-US" altLang="zh-TW" sz="3000" smtClean="0"/>
          </a:p>
          <a:p>
            <a:pPr marL="360363" indent="-360363">
              <a:spcBef>
                <a:spcPts val="1200"/>
              </a:spcBef>
              <a:buSzPct val="76000"/>
              <a:buFont typeface="Wingdings 3" pitchFamily="18" charset="2"/>
              <a:buChar char=""/>
            </a:pPr>
            <a:r>
              <a:rPr lang="zh-TW" altLang="zh-TW" sz="3200" smtClean="0"/>
              <a:t>墮胎不該視為避孕的方法</a:t>
            </a:r>
            <a:endParaRPr lang="en-US" altLang="zh-TW" sz="3200" smtClean="0"/>
          </a:p>
          <a:p>
            <a:pPr marL="360363" indent="-360363">
              <a:spcBef>
                <a:spcPts val="1200"/>
              </a:spcBef>
              <a:buSzPct val="76000"/>
              <a:buFont typeface="Wingdings 3" pitchFamily="18" charset="2"/>
              <a:buChar char=""/>
            </a:pPr>
            <a:r>
              <a:rPr lang="zh-TW" altLang="zh-TW" sz="3200" smtClean="0"/>
              <a:t>經常地墮胎對女性的身體帶來傷害</a:t>
            </a:r>
            <a:endParaRPr lang="en-US" altLang="zh-TW" sz="3200" smtClean="0"/>
          </a:p>
          <a:p>
            <a:pPr marL="360363" indent="-360363">
              <a:spcBef>
                <a:spcPts val="1200"/>
              </a:spcBef>
              <a:buSzPct val="76000"/>
              <a:buFont typeface="Wingdings 3" pitchFamily="18" charset="2"/>
              <a:buChar char=""/>
            </a:pPr>
            <a:r>
              <a:rPr lang="zh-TW" altLang="en-US" sz="3000" smtClean="0"/>
              <a:t>很多曾墮胎的婦女事後都感到後悔</a:t>
            </a:r>
            <a:endParaRPr lang="en-US" altLang="zh-TW" sz="3000" smtClean="0"/>
          </a:p>
          <a:p>
            <a:pPr marL="360363" indent="-360363">
              <a:spcBef>
                <a:spcPts val="1200"/>
              </a:spcBef>
              <a:buSzPct val="76000"/>
              <a:buFont typeface="Wingdings 3" pitchFamily="18" charset="2"/>
              <a:buChar char=""/>
            </a:pPr>
            <a:r>
              <a:rPr lang="en-US" altLang="zh-TW" sz="3000" smtClean="0"/>
              <a:t>……</a:t>
            </a:r>
          </a:p>
        </p:txBody>
      </p:sp>
      <p:pic>
        <p:nvPicPr>
          <p:cNvPr id="6" name="Picture 7" descr="sofortal_orange_yello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2440" y="44624"/>
            <a:ext cx="559526" cy="616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3800" b="1" dirty="0" smtClean="0">
                <a:solidFill>
                  <a:srgbClr val="FF0000"/>
                </a:solidFill>
                <a:latin typeface="+mj-ea"/>
              </a:rPr>
              <a:t>香港法例：第</a:t>
            </a:r>
            <a:r>
              <a:rPr lang="en-US" altLang="zh-TW" sz="3800" b="1" dirty="0" smtClean="0">
                <a:solidFill>
                  <a:srgbClr val="FF0000"/>
                </a:solidFill>
                <a:latin typeface="+mj-ea"/>
              </a:rPr>
              <a:t>212</a:t>
            </a:r>
            <a:r>
              <a:rPr lang="zh-TW" altLang="en-US" sz="3800" b="1" dirty="0" smtClean="0">
                <a:solidFill>
                  <a:srgbClr val="FF0000"/>
                </a:solidFill>
                <a:latin typeface="+mj-ea"/>
              </a:rPr>
              <a:t>章</a:t>
            </a:r>
            <a:r>
              <a:rPr lang="en-US" altLang="zh-TW" sz="3800" b="1" dirty="0" smtClean="0">
                <a:solidFill>
                  <a:srgbClr val="FF0000"/>
                </a:solidFill>
                <a:latin typeface="+mj-ea"/>
              </a:rPr>
              <a:t>《</a:t>
            </a:r>
            <a:r>
              <a:rPr lang="zh-TW" altLang="en-US" sz="3800" b="1" dirty="0" smtClean="0">
                <a:solidFill>
                  <a:srgbClr val="FF0000"/>
                </a:solidFill>
                <a:latin typeface="+mj-ea"/>
              </a:rPr>
              <a:t>侵害人身罪條例</a:t>
            </a:r>
            <a:r>
              <a:rPr lang="en-US" altLang="zh-TW" sz="3800" b="1" dirty="0" smtClean="0">
                <a:solidFill>
                  <a:srgbClr val="FF0000"/>
                </a:solidFill>
                <a:latin typeface="+mj-ea"/>
              </a:rPr>
              <a:t>》</a:t>
            </a:r>
            <a:endParaRPr lang="zh-TW" altLang="en-US" sz="3800" b="1" dirty="0">
              <a:solidFill>
                <a:srgbClr val="FF0000"/>
              </a:solidFill>
              <a:latin typeface="+mj-ea"/>
            </a:endParaRPr>
          </a:p>
        </p:txBody>
      </p:sp>
      <p:sp>
        <p:nvSpPr>
          <p:cNvPr id="24580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63CBDCB-0A5F-4556-A5A7-5B1A841A3656}" type="slidenum">
              <a:rPr lang="en-US" altLang="zh-TW" smtClean="0">
                <a:ea typeface="新細明體" pitchFamily="18" charset="-120"/>
              </a:rPr>
              <a:pPr/>
              <a:t>12</a:t>
            </a:fld>
            <a:endParaRPr lang="en-US" altLang="zh-TW" smtClean="0">
              <a:ea typeface="新細明體" pitchFamily="18" charset="-120"/>
            </a:endParaRPr>
          </a:p>
        </p:txBody>
      </p:sp>
      <p:sp>
        <p:nvSpPr>
          <p:cNvPr id="7" name="內容版面配置區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360363" indent="-360363" eaLnBrk="0" hangingPunct="0">
              <a:spcBef>
                <a:spcPts val="1200"/>
              </a:spcBef>
              <a:buClr>
                <a:srgbClr val="FE8637"/>
              </a:buClr>
              <a:defRPr/>
            </a:pPr>
            <a:r>
              <a:rPr lang="zh-TW" altLang="en-US" sz="2800" b="1" dirty="0" smtClean="0"/>
              <a:t>第</a:t>
            </a:r>
            <a:r>
              <a:rPr lang="en-US" altLang="zh-TW" sz="2800" b="1" dirty="0" smtClean="0"/>
              <a:t>47</a:t>
            </a:r>
            <a:r>
              <a:rPr lang="zh-TW" altLang="en-US" sz="2800" b="1" dirty="0" smtClean="0"/>
              <a:t>條「意圖導致墮胎而取得藥物等 」</a:t>
            </a:r>
          </a:p>
          <a:p>
            <a:pPr marL="634683" lvl="1" indent="-360363" eaLnBrk="0" hangingPunct="0">
              <a:spcBef>
                <a:spcPts val="1200"/>
              </a:spcBef>
              <a:buClr>
                <a:srgbClr val="FE8637"/>
              </a:buClr>
              <a:buFont typeface="Wingdings 3" pitchFamily="18" charset="2"/>
              <a:buChar char=""/>
              <a:defRPr/>
            </a:pPr>
            <a:r>
              <a:rPr lang="zh-TW" altLang="en-US" sz="2400" dirty="0" smtClean="0">
                <a:solidFill>
                  <a:srgbClr val="0070C0"/>
                </a:solidFill>
              </a:rPr>
              <a:t>任何人非法供應或 取得任何毒藥、 其他有害物品、 任何器具或 任何物品， 且明知該等物品將為意圖促致任何女子流產（不論該女子是否懷孕）而非法使用或 應用， 即屬犯可 循公訴程序審訊的 罪行， 可處監禁</a:t>
            </a:r>
            <a:r>
              <a:rPr lang="en-US" altLang="zh-TW" sz="2400" dirty="0" smtClean="0">
                <a:solidFill>
                  <a:srgbClr val="0070C0"/>
                </a:solidFill>
              </a:rPr>
              <a:t>3</a:t>
            </a:r>
            <a:r>
              <a:rPr lang="zh-TW" altLang="en-US" sz="2400" dirty="0" smtClean="0">
                <a:solidFill>
                  <a:srgbClr val="0070C0"/>
                </a:solidFill>
              </a:rPr>
              <a:t>年。</a:t>
            </a:r>
            <a:endParaRPr lang="en-US" altLang="zh-TW" sz="2400" dirty="0" smtClean="0">
              <a:solidFill>
                <a:srgbClr val="0070C0"/>
              </a:solidFill>
            </a:endParaRPr>
          </a:p>
          <a:p>
            <a:pPr marL="360363" indent="-360363">
              <a:spcBef>
                <a:spcPts val="1200"/>
              </a:spcBef>
              <a:buClr>
                <a:srgbClr val="FE8637"/>
              </a:buClr>
              <a:buNone/>
              <a:defRPr/>
            </a:pPr>
            <a:r>
              <a:rPr lang="zh-TW" altLang="en-US" sz="2800" b="1" dirty="0" smtClean="0">
                <a:ea typeface="新細明體" charset="-120"/>
              </a:rPr>
              <a:t>第</a:t>
            </a:r>
            <a:r>
              <a:rPr lang="en-US" altLang="zh-TW" sz="2800" b="1" dirty="0" smtClean="0">
                <a:ea typeface="新細明體" charset="-120"/>
              </a:rPr>
              <a:t>47B</a:t>
            </a:r>
            <a:r>
              <a:rPr lang="zh-TW" altLang="en-US" sz="2800" b="1" dirty="0" smtClean="0">
                <a:ea typeface="新細明體" charset="-120"/>
              </a:rPr>
              <a:t>條「殺胎」</a:t>
            </a:r>
            <a:endParaRPr lang="en-US" altLang="zh-TW" sz="2800" b="1" dirty="0" smtClean="0">
              <a:ea typeface="新細明體" charset="-120"/>
            </a:endParaRPr>
          </a:p>
          <a:p>
            <a:pPr marL="634683" lvl="1" indent="-360363" eaLnBrk="0" hangingPunct="0">
              <a:spcBef>
                <a:spcPts val="1200"/>
              </a:spcBef>
              <a:buClr>
                <a:srgbClr val="FE8637"/>
              </a:buClr>
              <a:buFont typeface="Wingdings 3" pitchFamily="18" charset="2"/>
              <a:buChar char=""/>
              <a:defRPr/>
            </a:pPr>
            <a:r>
              <a:rPr lang="zh-TW" altLang="en-US" sz="2400" dirty="0" smtClean="0">
                <a:solidFill>
                  <a:srgbClr val="0070C0"/>
                </a:solidFill>
                <a:ea typeface="新細明體" charset="-120"/>
              </a:rPr>
              <a:t>任何人意圖毀滅可活產的胎兒的生命而藉任何故意作為，導致胎兒在獨立於母體而存在之前死亡，即屬犯殺胎罪，可處以刑罰，猶如他已犯誤殺罪一樣。 </a:t>
            </a:r>
          </a:p>
          <a:p>
            <a:endParaRPr lang="zh-TW" altLang="en-US" dirty="0"/>
          </a:p>
        </p:txBody>
      </p:sp>
      <p:sp>
        <p:nvSpPr>
          <p:cNvPr id="5" name="內容版面配置區 2"/>
          <p:cNvSpPr txBox="1">
            <a:spLocks/>
          </p:cNvSpPr>
          <p:nvPr/>
        </p:nvSpPr>
        <p:spPr bwMode="auto">
          <a:xfrm>
            <a:off x="304800" y="1295400"/>
            <a:ext cx="81534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0363" indent="-360363" eaLnBrk="0" hangingPunct="0">
              <a:spcBef>
                <a:spcPts val="1200"/>
              </a:spcBef>
              <a:buClr>
                <a:srgbClr val="FE8637"/>
              </a:buClr>
              <a:buSzPct val="76000"/>
              <a:defRPr/>
            </a:pPr>
            <a:endParaRPr kumimoji="0" lang="zh-TW" altLang="en-US" sz="2800" dirty="0">
              <a:solidFill>
                <a:srgbClr val="0070C0"/>
              </a:solidFill>
              <a:ea typeface="新細明體" charset="-120"/>
            </a:endParaRPr>
          </a:p>
        </p:txBody>
      </p:sp>
      <p:pic>
        <p:nvPicPr>
          <p:cNvPr id="6" name="Picture 7" descr="sofortal_orange_yello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2440" y="44624"/>
            <a:ext cx="559526" cy="616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3800" b="1" dirty="0" smtClean="0">
                <a:solidFill>
                  <a:srgbClr val="FF0000"/>
                </a:solidFill>
                <a:latin typeface="+mj-ea"/>
              </a:rPr>
              <a:t>香港法例：第</a:t>
            </a:r>
            <a:r>
              <a:rPr lang="en-US" altLang="zh-TW" sz="3800" b="1" dirty="0" smtClean="0">
                <a:solidFill>
                  <a:srgbClr val="FF0000"/>
                </a:solidFill>
                <a:latin typeface="+mj-ea"/>
              </a:rPr>
              <a:t>212</a:t>
            </a:r>
            <a:r>
              <a:rPr lang="zh-TW" altLang="en-US" sz="3800" b="1" dirty="0" smtClean="0">
                <a:solidFill>
                  <a:srgbClr val="FF0000"/>
                </a:solidFill>
                <a:latin typeface="+mj-ea"/>
              </a:rPr>
              <a:t>章</a:t>
            </a:r>
            <a:r>
              <a:rPr lang="en-US" altLang="zh-TW" sz="3800" b="1" dirty="0" smtClean="0">
                <a:solidFill>
                  <a:srgbClr val="FF0000"/>
                </a:solidFill>
                <a:latin typeface="+mj-ea"/>
              </a:rPr>
              <a:t>《</a:t>
            </a:r>
            <a:r>
              <a:rPr lang="zh-TW" altLang="en-US" sz="3800" b="1" dirty="0" smtClean="0">
                <a:solidFill>
                  <a:srgbClr val="FF0000"/>
                </a:solidFill>
                <a:latin typeface="+mj-ea"/>
              </a:rPr>
              <a:t>侵害人身罪條例</a:t>
            </a:r>
            <a:r>
              <a:rPr lang="en-US" altLang="zh-TW" sz="3800" b="1" dirty="0" smtClean="0">
                <a:solidFill>
                  <a:srgbClr val="FF0000"/>
                </a:solidFill>
                <a:latin typeface="+mj-ea"/>
              </a:rPr>
              <a:t>》</a:t>
            </a:r>
            <a:endParaRPr lang="zh-TW" altLang="en-US" sz="3800" b="1" dirty="0">
              <a:solidFill>
                <a:srgbClr val="FF0000"/>
              </a:solidFill>
              <a:latin typeface="+mj-ea"/>
            </a:endParaRPr>
          </a:p>
        </p:txBody>
      </p:sp>
      <p:sp>
        <p:nvSpPr>
          <p:cNvPr id="25604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2D39C32-396C-4142-8E44-3CF296C5173A}" type="slidenum">
              <a:rPr lang="en-US" altLang="zh-TW" smtClean="0">
                <a:ea typeface="新細明體" pitchFamily="18" charset="-120"/>
              </a:rPr>
              <a:pPr/>
              <a:t>13</a:t>
            </a:fld>
            <a:endParaRPr lang="en-US" altLang="zh-TW" smtClean="0">
              <a:ea typeface="新細明體" pitchFamily="18" charset="-120"/>
            </a:endParaRPr>
          </a:p>
        </p:txBody>
      </p:sp>
      <p:sp>
        <p:nvSpPr>
          <p:cNvPr id="17411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marL="360363" indent="-360363">
              <a:spcBef>
                <a:spcPts val="1200"/>
              </a:spcBef>
              <a:buClr>
                <a:srgbClr val="FE8637"/>
              </a:buClr>
              <a:buSzPct val="76000"/>
              <a:buFont typeface="Wingdings" pitchFamily="2" charset="2"/>
              <a:buNone/>
              <a:defRPr/>
            </a:pPr>
            <a:r>
              <a:rPr lang="zh-TW" altLang="en-US" sz="3000" b="1" dirty="0" smtClean="0"/>
              <a:t>第</a:t>
            </a:r>
            <a:r>
              <a:rPr lang="en-US" altLang="zh-TW" sz="3000" b="1" dirty="0" smtClean="0"/>
              <a:t>47A</a:t>
            </a:r>
            <a:r>
              <a:rPr lang="zh-TW" altLang="en-US" sz="3000" b="1" dirty="0" smtClean="0"/>
              <a:t>條「由醫生終止妊娠的情況」</a:t>
            </a:r>
            <a:endParaRPr lang="en-US" altLang="zh-TW" sz="3000" b="1" dirty="0" smtClean="0"/>
          </a:p>
          <a:p>
            <a:pPr marL="360363" indent="-360363">
              <a:spcBef>
                <a:spcPts val="1200"/>
              </a:spcBef>
              <a:buClr>
                <a:srgbClr val="FE8637"/>
              </a:buClr>
              <a:buSzPct val="76000"/>
              <a:buFont typeface="Wingdings 3" pitchFamily="18" charset="2"/>
              <a:buChar char=""/>
              <a:defRPr/>
            </a:pPr>
            <a:r>
              <a:rPr lang="zh-TW" altLang="en-US" sz="2800" dirty="0" smtClean="0">
                <a:solidFill>
                  <a:srgbClr val="0070C0"/>
                </a:solidFill>
              </a:rPr>
              <a:t>有</a:t>
            </a:r>
            <a:r>
              <a:rPr lang="en-US" altLang="zh-TW" sz="2800" dirty="0" smtClean="0">
                <a:solidFill>
                  <a:srgbClr val="0070C0"/>
                </a:solidFill>
              </a:rPr>
              <a:t>2</a:t>
            </a:r>
            <a:r>
              <a:rPr lang="zh-TW" altLang="en-US" sz="2800" dirty="0" smtClean="0">
                <a:solidFill>
                  <a:srgbClr val="0070C0"/>
                </a:solidFill>
              </a:rPr>
              <a:t>名註冊醫生真誠達成以下意見 ，可進行終止懷孕手術：</a:t>
            </a:r>
          </a:p>
          <a:p>
            <a:pPr marL="719138" indent="-360363" eaLnBrk="1" hangingPunct="1">
              <a:buFont typeface="Wingdings" pitchFamily="2" charset="2"/>
              <a:buChar char="Ø"/>
              <a:defRPr/>
            </a:pPr>
            <a:r>
              <a:rPr lang="zh-TW" altLang="en-US" sz="2500" dirty="0" smtClean="0">
                <a:solidFill>
                  <a:schemeClr val="bg2">
                    <a:lumMod val="10000"/>
                  </a:schemeClr>
                </a:solidFill>
              </a:rPr>
              <a:t>繼續懷孕會引致孕婦身體健康或精神構成重大的影響 </a:t>
            </a:r>
            <a:endParaRPr lang="en-US" altLang="zh-TW" sz="2500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719138" indent="-360363" eaLnBrk="1" hangingPunct="1">
              <a:buFont typeface="Wingdings" pitchFamily="2" charset="2"/>
              <a:buChar char="Ø"/>
              <a:defRPr/>
            </a:pPr>
            <a:r>
              <a:rPr lang="zh-TW" altLang="en-US" sz="2500" dirty="0" smtClean="0">
                <a:solidFill>
                  <a:schemeClr val="bg2">
                    <a:lumMod val="10000"/>
                  </a:schemeClr>
                </a:solidFill>
              </a:rPr>
              <a:t>嬰兒出世後極可能有身心不健全並足以造成嚴重傷殘 </a:t>
            </a:r>
            <a:endParaRPr lang="en-US" altLang="zh-TW" sz="2500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719138" indent="-360363" eaLnBrk="1" hangingPunct="1">
              <a:buFont typeface="Wingdings" pitchFamily="2" charset="2"/>
              <a:buChar char="Ø"/>
              <a:defRPr/>
            </a:pPr>
            <a:r>
              <a:rPr lang="zh-TW" altLang="en-US" sz="2500" dirty="0" smtClean="0">
                <a:solidFill>
                  <a:schemeClr val="bg2">
                    <a:lumMod val="10000"/>
                  </a:schemeClr>
                </a:solidFill>
              </a:rPr>
              <a:t>孕婦年齡未滿</a:t>
            </a:r>
            <a:r>
              <a:rPr lang="en-US" altLang="zh-TW" sz="2500" dirty="0" smtClean="0">
                <a:solidFill>
                  <a:schemeClr val="bg2">
                    <a:lumMod val="10000"/>
                  </a:schemeClr>
                </a:solidFill>
              </a:rPr>
              <a:t>16</a:t>
            </a:r>
            <a:r>
              <a:rPr lang="zh-TW" altLang="en-US" sz="2500" dirty="0" smtClean="0">
                <a:solidFill>
                  <a:schemeClr val="bg2">
                    <a:lumMod val="10000"/>
                  </a:schemeClr>
                </a:solidFill>
              </a:rPr>
              <a:t>歲 </a:t>
            </a:r>
            <a:endParaRPr lang="en-US" altLang="zh-TW" sz="2500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719138" indent="-360363" eaLnBrk="1" hangingPunct="1">
              <a:buFont typeface="Wingdings" pitchFamily="2" charset="2"/>
              <a:buChar char="Ø"/>
              <a:defRPr/>
            </a:pPr>
            <a:r>
              <a:rPr lang="zh-TW" altLang="en-US" sz="2500" dirty="0" smtClean="0">
                <a:solidFill>
                  <a:schemeClr val="bg2">
                    <a:lumMod val="10000"/>
                  </a:schemeClr>
                </a:solidFill>
              </a:rPr>
              <a:t>因被強姦或亂倫等性罪行而懷孕，並曾在三個月內向警方報案</a:t>
            </a:r>
            <a:endParaRPr lang="en-US" altLang="zh-TW" sz="2500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360363" indent="-360363">
              <a:spcBef>
                <a:spcPts val="1200"/>
              </a:spcBef>
              <a:buClr>
                <a:srgbClr val="FE8637"/>
              </a:buClr>
              <a:buSzPct val="76000"/>
              <a:buFont typeface="Wingdings 3" pitchFamily="18" charset="2"/>
              <a:buChar char=""/>
              <a:defRPr/>
            </a:pPr>
            <a:r>
              <a:rPr lang="zh-TW" altLang="en-US" sz="2800" dirty="0" smtClean="0">
                <a:solidFill>
                  <a:srgbClr val="0070C0"/>
                </a:solidFill>
              </a:rPr>
              <a:t>孕婦懷孕期不得超過</a:t>
            </a:r>
            <a:r>
              <a:rPr lang="en-US" altLang="zh-TW" sz="2800" dirty="0" smtClean="0">
                <a:solidFill>
                  <a:srgbClr val="0070C0"/>
                </a:solidFill>
              </a:rPr>
              <a:t>24</a:t>
            </a:r>
            <a:r>
              <a:rPr lang="zh-TW" altLang="en-US" sz="2800" dirty="0" smtClean="0">
                <a:solidFill>
                  <a:srgbClr val="0070C0"/>
                </a:solidFill>
              </a:rPr>
              <a:t>周</a:t>
            </a:r>
            <a:endParaRPr lang="en-US" altLang="zh-TW" sz="2800" dirty="0" smtClean="0">
              <a:solidFill>
                <a:srgbClr val="0070C0"/>
              </a:solidFill>
            </a:endParaRPr>
          </a:p>
          <a:p>
            <a:pPr marL="360363" indent="-360363">
              <a:spcBef>
                <a:spcPts val="1200"/>
              </a:spcBef>
              <a:buClr>
                <a:srgbClr val="FE8637"/>
              </a:buClr>
              <a:buSzPct val="76000"/>
              <a:buFont typeface="Wingdings 3" pitchFamily="18" charset="2"/>
              <a:buChar char=""/>
              <a:defRPr/>
            </a:pPr>
            <a:r>
              <a:rPr lang="zh-TW" altLang="en-US" sz="2800" dirty="0" smtClean="0">
                <a:solidFill>
                  <a:srgbClr val="0070C0"/>
                </a:solidFill>
              </a:rPr>
              <a:t>手術必須在政府指定的醫院或診療所內進行</a:t>
            </a:r>
          </a:p>
        </p:txBody>
      </p:sp>
      <p:pic>
        <p:nvPicPr>
          <p:cNvPr id="5" name="Picture 7" descr="sofortal_orange_yello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2440" y="44624"/>
            <a:ext cx="559526" cy="616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4000" b="1" dirty="0" smtClean="0">
                <a:solidFill>
                  <a:srgbClr val="FF0000"/>
                </a:solidFill>
              </a:rPr>
              <a:t>終止懷孕手術的影響</a:t>
            </a:r>
            <a:endParaRPr lang="zh-TW" altLang="en-US" sz="4000" b="1" dirty="0">
              <a:solidFill>
                <a:srgbClr val="FF0000"/>
              </a:solidFill>
            </a:endParaRPr>
          </a:p>
        </p:txBody>
      </p:sp>
      <p:sp>
        <p:nvSpPr>
          <p:cNvPr id="26630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E407E7C-80A7-4174-BC7C-17B703834999}" type="slidenum">
              <a:rPr lang="en-US" altLang="zh-TW" smtClean="0">
                <a:ea typeface="新細明體" pitchFamily="18" charset="-120"/>
              </a:rPr>
              <a:pPr/>
              <a:t>14</a:t>
            </a:fld>
            <a:endParaRPr lang="en-US" altLang="zh-TW" smtClean="0">
              <a:ea typeface="新細明體" pitchFamily="18" charset="-120"/>
            </a:endParaRPr>
          </a:p>
        </p:txBody>
      </p:sp>
      <p:sp>
        <p:nvSpPr>
          <p:cNvPr id="17411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360363" indent="-360363">
              <a:spcBef>
                <a:spcPts val="1200"/>
              </a:spcBef>
              <a:buClr>
                <a:srgbClr val="FE8637"/>
              </a:buClr>
              <a:buSzPct val="76000"/>
              <a:buFont typeface="Wingdings 3" pitchFamily="18" charset="2"/>
              <a:buChar char=""/>
              <a:defRPr/>
            </a:pPr>
            <a:r>
              <a:rPr lang="zh-TW" altLang="en-US" sz="2800" dirty="0" smtClean="0">
                <a:solidFill>
                  <a:srgbClr val="0070C0"/>
                </a:solidFill>
              </a:rPr>
              <a:t>生理方面：</a:t>
            </a:r>
          </a:p>
          <a:p>
            <a:pPr marL="719138" indent="-360363" eaLnBrk="1" hangingPunct="1">
              <a:buFont typeface="Wingdings" pitchFamily="2" charset="2"/>
              <a:buChar char="Ø"/>
              <a:defRPr/>
            </a:pPr>
            <a:r>
              <a:rPr lang="zh-TW" altLang="en-US" sz="2600" dirty="0" smtClean="0">
                <a:solidFill>
                  <a:schemeClr val="bg2">
                    <a:lumMod val="10000"/>
                  </a:schemeClr>
                </a:solidFill>
              </a:rPr>
              <a:t>有機會出現併發症，如失血過多、盤腔炎、子宮穿破、腸臟或膀胱受損</a:t>
            </a:r>
            <a:endParaRPr lang="en-US" altLang="zh-TW" sz="2600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719138" indent="-360363" eaLnBrk="1" hangingPunct="1">
              <a:buFont typeface="Wingdings" pitchFamily="2" charset="2"/>
              <a:buChar char="Ø"/>
              <a:defRPr/>
            </a:pPr>
            <a:r>
              <a:rPr lang="zh-TW" altLang="en-US" sz="2600" dirty="0" smtClean="0">
                <a:solidFill>
                  <a:schemeClr val="bg2">
                    <a:lumMod val="10000"/>
                  </a:schemeClr>
                </a:solidFill>
              </a:rPr>
              <a:t>容易導致日後懷孕時，出現流產或早產的情況</a:t>
            </a:r>
            <a:endParaRPr lang="en-US" altLang="zh-TW" sz="2600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719138" indent="-360363" eaLnBrk="1" hangingPunct="1">
              <a:spcBef>
                <a:spcPts val="0"/>
              </a:spcBef>
              <a:buFont typeface="Wingdings" pitchFamily="2" charset="2"/>
              <a:buChar char="Ø"/>
              <a:defRPr/>
            </a:pPr>
            <a:endParaRPr lang="en-US" altLang="zh-TW" sz="2600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360363" indent="-360363">
              <a:spcBef>
                <a:spcPts val="1200"/>
              </a:spcBef>
              <a:buClr>
                <a:srgbClr val="FE8637"/>
              </a:buClr>
              <a:buSzPct val="76000"/>
              <a:buFont typeface="Wingdings 3" pitchFamily="18" charset="2"/>
              <a:buChar char=""/>
              <a:defRPr/>
            </a:pPr>
            <a:r>
              <a:rPr lang="zh-TW" altLang="en-US" sz="2800" dirty="0" smtClean="0">
                <a:solidFill>
                  <a:srgbClr val="0070C0"/>
                </a:solidFill>
              </a:rPr>
              <a:t>心理方面：</a:t>
            </a:r>
          </a:p>
          <a:p>
            <a:pPr marL="719138" indent="-360363" eaLnBrk="1" hangingPunct="1">
              <a:buFont typeface="Wingdings" pitchFamily="2" charset="2"/>
              <a:buChar char="Ø"/>
              <a:defRPr/>
            </a:pPr>
            <a:r>
              <a:rPr lang="zh-TW" altLang="en-US" sz="2600" dirty="0" smtClean="0">
                <a:solidFill>
                  <a:schemeClr val="bg2">
                    <a:lumMod val="10000"/>
                  </a:schemeClr>
                </a:solidFill>
              </a:rPr>
              <a:t>內疚、自責、自我形象低落</a:t>
            </a:r>
            <a:endParaRPr lang="en-US" altLang="zh-TW" sz="2600" dirty="0" smtClean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7" name="Picture 7" descr="sofortal_orange_yello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2440" y="44624"/>
            <a:ext cx="559526" cy="616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4000" b="1" dirty="0" smtClean="0">
                <a:solidFill>
                  <a:schemeClr val="accent2">
                    <a:lumMod val="75000"/>
                  </a:schemeClr>
                </a:solidFill>
              </a:rPr>
              <a:t>胎兒是什麼？</a:t>
            </a:r>
            <a:endParaRPr lang="zh-TW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7656" name="投影片編號版面配置區 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1F0FA7E-B3F4-4D8E-BB42-B5565951A83B}" type="slidenum">
              <a:rPr lang="en-US" altLang="zh-TW" smtClean="0">
                <a:ea typeface="新細明體" pitchFamily="18" charset="-120"/>
              </a:rPr>
              <a:pPr/>
              <a:t>15</a:t>
            </a:fld>
            <a:endParaRPr lang="en-US" altLang="zh-TW" smtClean="0">
              <a:ea typeface="新細明體" pitchFamily="18" charset="-120"/>
            </a:endParaRPr>
          </a:p>
        </p:txBody>
      </p:sp>
      <p:sp>
        <p:nvSpPr>
          <p:cNvPr id="20486" name="矩形 6"/>
          <p:cNvSpPr>
            <a:spLocks noChangeArrowheads="1"/>
          </p:cNvSpPr>
          <p:nvPr/>
        </p:nvSpPr>
        <p:spPr bwMode="auto">
          <a:xfrm>
            <a:off x="838200" y="4301936"/>
            <a:ext cx="32623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60363" indent="-360363">
              <a:spcBef>
                <a:spcPts val="1200"/>
              </a:spcBef>
              <a:buClr>
                <a:srgbClr val="FE8637"/>
              </a:buClr>
              <a:buSzPct val="76000"/>
            </a:pPr>
            <a:r>
              <a:rPr lang="zh-TW" altLang="en-US" sz="4000" b="1" dirty="0">
                <a:solidFill>
                  <a:srgbClr val="BC0000"/>
                </a:solidFill>
              </a:rPr>
              <a:t>寶貴的生命？</a:t>
            </a:r>
            <a:endParaRPr lang="en-US" altLang="zh-TW" sz="4000" b="1" dirty="0">
              <a:solidFill>
                <a:srgbClr val="BC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838200" y="2209800"/>
            <a:ext cx="3262313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60363" indent="-360363">
              <a:spcBef>
                <a:spcPts val="1200"/>
              </a:spcBef>
              <a:buClr>
                <a:srgbClr val="FE8637"/>
              </a:buClr>
              <a:buSzPct val="76000"/>
              <a:defRPr/>
            </a:pPr>
            <a:r>
              <a:rPr lang="zh-TW" altLang="en-US" sz="4000" b="1" dirty="0">
                <a:solidFill>
                  <a:srgbClr val="0070C0"/>
                </a:solidFill>
                <a:ea typeface="新細明體" charset="-120"/>
              </a:rPr>
              <a:t>無用的組織？</a:t>
            </a:r>
            <a:endParaRPr lang="en-US" altLang="zh-TW" sz="4000" b="1" dirty="0">
              <a:solidFill>
                <a:srgbClr val="0070C0"/>
              </a:solidFill>
              <a:ea typeface="新細明體" charset="-120"/>
            </a:endParaRPr>
          </a:p>
        </p:txBody>
      </p:sp>
      <p:pic>
        <p:nvPicPr>
          <p:cNvPr id="9" name="Picture 7" descr="sofortal_orange_yello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2440" y="44624"/>
            <a:ext cx="559526" cy="616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450" y="1828800"/>
            <a:ext cx="4451350" cy="445135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標題 1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zh-TW" altLang="en-US" sz="4200" b="1" cap="none" dirty="0" smtClean="0">
                <a:solidFill>
                  <a:srgbClr val="FF0000"/>
                </a:solidFill>
              </a:rPr>
              <a:t>生命從何時開始？</a:t>
            </a:r>
          </a:p>
        </p:txBody>
      </p:sp>
      <p:sp>
        <p:nvSpPr>
          <p:cNvPr id="28677" name="投影片編號版面配置區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13A7172-6551-4C12-8214-DAA7C34B1D0B}" type="slidenum">
              <a:rPr lang="en-US" altLang="zh-TW" smtClean="0">
                <a:ea typeface="新細明體" pitchFamily="18" charset="-120"/>
              </a:rPr>
              <a:pPr/>
              <a:t>16</a:t>
            </a:fld>
            <a:endParaRPr lang="en-US" altLang="zh-TW" smtClean="0">
              <a:ea typeface="新細明體" pitchFamily="18" charset="-120"/>
            </a:endParaRPr>
          </a:p>
        </p:txBody>
      </p:sp>
      <p:pic>
        <p:nvPicPr>
          <p:cNvPr id="19459" name="內容版面配置區 3" descr="abortion.bmp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837327" y="2596664"/>
            <a:ext cx="7469346" cy="2182196"/>
          </a:xfrm>
        </p:spPr>
      </p:pic>
      <p:pic>
        <p:nvPicPr>
          <p:cNvPr id="6" name="Picture 7" descr="sofortal_orange_yello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32440" y="44624"/>
            <a:ext cx="559526" cy="616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矩形 1"/>
          <p:cNvSpPr/>
          <p:nvPr/>
        </p:nvSpPr>
        <p:spPr>
          <a:xfrm>
            <a:off x="6324600" y="4526004"/>
            <a:ext cx="17876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sz="1200" dirty="0" smtClean="0">
                <a:latin typeface="arial" panose="020B0604020202020204" pitchFamily="34" charset="0"/>
              </a:rPr>
              <a:t>2010</a:t>
            </a:r>
            <a:r>
              <a:rPr lang="zh-HK" altLang="en-US" sz="1200" dirty="0" smtClean="0">
                <a:latin typeface="arial" panose="020B0604020202020204" pitchFamily="34" charset="0"/>
              </a:rPr>
              <a:t>年</a:t>
            </a:r>
            <a:r>
              <a:rPr lang="en-US" altLang="zh-HK" sz="1200" dirty="0" smtClean="0">
                <a:latin typeface="arial" panose="020B0604020202020204" pitchFamily="34" charset="0"/>
              </a:rPr>
              <a:t>10</a:t>
            </a:r>
            <a:r>
              <a:rPr lang="zh-HK" altLang="en-US" sz="1200" dirty="0" smtClean="0">
                <a:latin typeface="arial" panose="020B0604020202020204" pitchFamily="34" charset="0"/>
              </a:rPr>
              <a:t>月</a:t>
            </a:r>
            <a:r>
              <a:rPr lang="en-US" altLang="zh-HK" sz="1200" dirty="0" smtClean="0">
                <a:latin typeface="arial" panose="020B0604020202020204" pitchFamily="34" charset="0"/>
              </a:rPr>
              <a:t>12</a:t>
            </a:r>
            <a:r>
              <a:rPr lang="zh-HK" altLang="en-US" sz="1200" dirty="0" smtClean="0">
                <a:latin typeface="arial" panose="020B0604020202020204" pitchFamily="34" charset="0"/>
              </a:rPr>
              <a:t>日</a:t>
            </a:r>
            <a:r>
              <a:rPr lang="zh-TW" altLang="en-US" sz="1200" dirty="0" smtClean="0">
                <a:latin typeface="arial" panose="020B0604020202020204" pitchFamily="34" charset="0"/>
              </a:rPr>
              <a:t>太陽報</a:t>
            </a:r>
            <a:endParaRPr lang="zh-HK" altLang="en-US" sz="1200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標題 13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990600"/>
          </a:xfrm>
        </p:spPr>
        <p:txBody>
          <a:bodyPr>
            <a:noAutofit/>
          </a:bodyPr>
          <a:lstStyle/>
          <a:p>
            <a:r>
              <a:rPr lang="zh-TW" altLang="en-US" sz="3600" b="1" dirty="0" smtClean="0">
                <a:solidFill>
                  <a:schemeClr val="accent2">
                    <a:lumMod val="50000"/>
                  </a:schemeClr>
                </a:solidFill>
                <a:latin typeface="Tahoma" pitchFamily="34" charset="0"/>
              </a:rPr>
              <a:t>九成以上的墮胎是在首十二周前進行，</a:t>
            </a:r>
            <a:r>
              <a:rPr lang="en-US" altLang="zh-TW" sz="3600" b="1" dirty="0" smtClean="0">
                <a:solidFill>
                  <a:schemeClr val="accent2">
                    <a:lumMod val="50000"/>
                  </a:schemeClr>
                </a:solidFill>
                <a:latin typeface="Tahoma" pitchFamily="34" charset="0"/>
              </a:rPr>
              <a:t/>
            </a:r>
            <a:br>
              <a:rPr lang="en-US" altLang="zh-TW" sz="3600" b="1" dirty="0" smtClean="0">
                <a:solidFill>
                  <a:schemeClr val="accent2">
                    <a:lumMod val="50000"/>
                  </a:schemeClr>
                </a:solidFill>
                <a:latin typeface="Tahoma" pitchFamily="34" charset="0"/>
              </a:rPr>
            </a:br>
            <a:r>
              <a:rPr lang="zh-TW" altLang="en-US" sz="3600" b="1" dirty="0" smtClean="0">
                <a:solidFill>
                  <a:schemeClr val="accent2">
                    <a:lumMod val="50000"/>
                  </a:schemeClr>
                </a:solidFill>
                <a:latin typeface="Tahoma" pitchFamily="34" charset="0"/>
              </a:rPr>
              <a:t>很多人認為十二周的胎兒不過是重一安士的人體組織</a:t>
            </a:r>
            <a:r>
              <a:rPr lang="en-US" altLang="zh-TW" sz="3600" b="1" dirty="0" smtClean="0">
                <a:solidFill>
                  <a:schemeClr val="accent2">
                    <a:lumMod val="50000"/>
                  </a:schemeClr>
                </a:solidFill>
              </a:rPr>
              <a:t>……</a:t>
            </a:r>
            <a:endParaRPr lang="zh-TW" altLang="en-US" sz="3600" dirty="0"/>
          </a:p>
        </p:txBody>
      </p:sp>
      <p:sp>
        <p:nvSpPr>
          <p:cNvPr id="29708" name="投影片編號版面配置區 1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09E808E-5BFE-44F3-889C-208D1E010970}" type="slidenum">
              <a:rPr lang="zh-TW" altLang="en-US" smtClean="0">
                <a:ea typeface="新細明體" pitchFamily="18" charset="-120"/>
              </a:rPr>
              <a:pPr/>
              <a:t>17</a:t>
            </a:fld>
            <a:endParaRPr lang="en-US" altLang="zh-TW" smtClean="0">
              <a:ea typeface="新細明體" pitchFamily="18" charset="-120"/>
            </a:endParaRPr>
          </a:p>
        </p:txBody>
      </p:sp>
      <p:sp>
        <p:nvSpPr>
          <p:cNvPr id="29698" name="Rectangle 3"/>
          <p:cNvSpPr>
            <a:spLocks noGrp="1" noChangeArrowheads="1"/>
          </p:cNvSpPr>
          <p:nvPr>
            <p:ph sz="quarter" idx="1"/>
          </p:nvPr>
        </p:nvSpPr>
        <p:spPr>
          <a:noFill/>
        </p:spPr>
        <p:txBody>
          <a:bodyPr lIns="36000" rIns="36000"/>
          <a:lstStyle/>
          <a:p>
            <a:pPr eaLnBrk="1" hangingPunct="1">
              <a:buFontTx/>
              <a:buNone/>
            </a:pPr>
            <a:r>
              <a:rPr lang="zh-TW" altLang="en-US" b="1" smtClean="0">
                <a:solidFill>
                  <a:srgbClr val="FFFF00"/>
                </a:solidFill>
              </a:rPr>
              <a:t>	</a:t>
            </a:r>
            <a:endParaRPr lang="zh-TW" altLang="en-US" sz="2800" b="1" smtClean="0">
              <a:solidFill>
                <a:srgbClr val="FF6600"/>
              </a:solidFill>
            </a:endParaRPr>
          </a:p>
        </p:txBody>
      </p:sp>
      <p:sp>
        <p:nvSpPr>
          <p:cNvPr id="351237" name="Rectangle 5"/>
          <p:cNvSpPr>
            <a:spLocks noChangeArrowheads="1"/>
          </p:cNvSpPr>
          <p:nvPr/>
        </p:nvSpPr>
        <p:spPr bwMode="auto">
          <a:xfrm>
            <a:off x="354013" y="2362200"/>
            <a:ext cx="8561387" cy="2653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10000"/>
              </a:spcBef>
              <a:defRPr/>
            </a:pPr>
            <a:r>
              <a:rPr lang="zh-TW" altLang="en-US" sz="2600" b="1" dirty="0">
                <a:solidFill>
                  <a:srgbClr val="FF0066"/>
                </a:solidFill>
                <a:latin typeface="Comic Sans MS" pitchFamily="66" charset="0"/>
                <a:cs typeface="Arial" charset="0"/>
              </a:rPr>
              <a:t>第二周：消化系統、血管</a:t>
            </a:r>
          </a:p>
          <a:p>
            <a:pPr>
              <a:spcBef>
                <a:spcPct val="10000"/>
              </a:spcBef>
              <a:defRPr/>
            </a:pPr>
            <a:r>
              <a:rPr lang="zh-TW" altLang="en-US" sz="2600" b="1" dirty="0">
                <a:solidFill>
                  <a:srgbClr val="FF0066"/>
                </a:solidFill>
                <a:latin typeface="Tahoma" pitchFamily="34" charset="0"/>
                <a:cs typeface="Arial" charset="0"/>
              </a:rPr>
              <a:t>第</a:t>
            </a:r>
            <a:r>
              <a:rPr lang="zh-TW" altLang="en-US" sz="2600" b="1" dirty="0">
                <a:solidFill>
                  <a:srgbClr val="FF0066"/>
                </a:solidFill>
                <a:latin typeface="Comic Sans MS" pitchFamily="66" charset="0"/>
                <a:cs typeface="Arial" charset="0"/>
              </a:rPr>
              <a:t>三周：神經系統、泌尿系統和心藏</a:t>
            </a:r>
          </a:p>
          <a:p>
            <a:pPr>
              <a:spcBef>
                <a:spcPct val="10000"/>
              </a:spcBef>
              <a:defRPr/>
            </a:pPr>
            <a:r>
              <a:rPr lang="zh-TW" altLang="en-US" sz="2600" b="1" dirty="0">
                <a:solidFill>
                  <a:srgbClr val="FF0066"/>
                </a:solidFill>
                <a:latin typeface="Tahoma" pitchFamily="34" charset="0"/>
                <a:cs typeface="Arial" charset="0"/>
              </a:rPr>
              <a:t>第</a:t>
            </a:r>
            <a:r>
              <a:rPr lang="zh-TW" altLang="en-US" sz="2600" b="1" dirty="0">
                <a:solidFill>
                  <a:srgbClr val="FF0066"/>
                </a:solidFill>
                <a:latin typeface="Comic Sans MS" pitchFamily="66" charset="0"/>
                <a:cs typeface="Arial" charset="0"/>
              </a:rPr>
              <a:t>六周：骨骼、腦、眼睛</a:t>
            </a:r>
          </a:p>
          <a:p>
            <a:pPr>
              <a:spcBef>
                <a:spcPct val="10000"/>
              </a:spcBef>
              <a:defRPr/>
            </a:pPr>
            <a:r>
              <a:rPr lang="zh-TW" altLang="en-US" sz="2600" b="1" dirty="0">
                <a:solidFill>
                  <a:srgbClr val="FF0066"/>
                </a:solidFill>
                <a:latin typeface="Tahoma" pitchFamily="34" charset="0"/>
                <a:cs typeface="Arial" charset="0"/>
              </a:rPr>
              <a:t>第</a:t>
            </a:r>
            <a:r>
              <a:rPr lang="zh-TW" altLang="en-US" sz="2600" b="1" dirty="0">
                <a:solidFill>
                  <a:srgbClr val="FF0066"/>
                </a:solidFill>
                <a:latin typeface="Comic Sans MS" pitchFamily="66" charset="0"/>
                <a:cs typeface="Arial" charset="0"/>
              </a:rPr>
              <a:t>八周：生殖系統</a:t>
            </a:r>
          </a:p>
          <a:p>
            <a:pPr marL="1528763" indent="-1528763">
              <a:spcBef>
                <a:spcPct val="10000"/>
              </a:spcBef>
              <a:defRPr/>
            </a:pPr>
            <a:r>
              <a:rPr lang="zh-TW" altLang="en-US" sz="2600" b="1" dirty="0">
                <a:solidFill>
                  <a:srgbClr val="FF0066"/>
                </a:solidFill>
                <a:latin typeface="Tahoma" pitchFamily="34" charset="0"/>
                <a:cs typeface="Arial" charset="0"/>
              </a:rPr>
              <a:t>第</a:t>
            </a:r>
            <a:r>
              <a:rPr lang="zh-TW" altLang="en-US" sz="2600" b="1" dirty="0">
                <a:solidFill>
                  <a:srgbClr val="FF0066"/>
                </a:solidFill>
                <a:latin typeface="Comic Sans MS" pitchFamily="66" charset="0"/>
                <a:cs typeface="Arial" charset="0"/>
              </a:rPr>
              <a:t>十周：會吞嚥</a:t>
            </a:r>
            <a:r>
              <a:rPr lang="en-US" altLang="en-US" sz="2600" b="1" dirty="0">
                <a:solidFill>
                  <a:srgbClr val="FF0066"/>
                </a:solidFill>
                <a:latin typeface="Comic Sans MS" pitchFamily="66" charset="0"/>
                <a:cs typeface="Arial" charset="0"/>
              </a:rPr>
              <a:t>和</a:t>
            </a:r>
            <a:r>
              <a:rPr lang="zh-TW" altLang="en-US" sz="2600" b="1" dirty="0">
                <a:solidFill>
                  <a:srgbClr val="FF0066"/>
                </a:solidFill>
                <a:latin typeface="Comic Sans MS" pitchFamily="66" charset="0"/>
                <a:cs typeface="Arial" charset="0"/>
              </a:rPr>
              <a:t>有眼球活動，並對痛、觸覺、冷熱、聲音有反應</a:t>
            </a:r>
          </a:p>
        </p:txBody>
      </p:sp>
      <p:sp>
        <p:nvSpPr>
          <p:cNvPr id="351240" name="Rectangle 8"/>
          <p:cNvSpPr>
            <a:spLocks noChangeArrowheads="1"/>
          </p:cNvSpPr>
          <p:nvPr/>
        </p:nvSpPr>
        <p:spPr bwMode="auto">
          <a:xfrm>
            <a:off x="2533650" y="5943600"/>
            <a:ext cx="1285875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25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ea"/>
                <a:ea typeface="+mn-ea"/>
              </a:rPr>
              <a:t>8</a:t>
            </a:r>
            <a:r>
              <a:rPr lang="zh-TW" altLang="en-US" sz="25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ea"/>
                <a:ea typeface="+mn-ea"/>
              </a:rPr>
              <a:t>周</a:t>
            </a:r>
          </a:p>
        </p:txBody>
      </p:sp>
      <p:sp>
        <p:nvSpPr>
          <p:cNvPr id="351241" name="Rectangle 9"/>
          <p:cNvSpPr>
            <a:spLocks noChangeArrowheads="1"/>
          </p:cNvSpPr>
          <p:nvPr/>
        </p:nvSpPr>
        <p:spPr bwMode="auto">
          <a:xfrm>
            <a:off x="4819650" y="5943600"/>
            <a:ext cx="1285875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25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ea"/>
                <a:ea typeface="+mn-ea"/>
              </a:rPr>
              <a:t>12</a:t>
            </a:r>
            <a:r>
              <a:rPr lang="zh-TW" altLang="en-US" sz="25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ea"/>
                <a:ea typeface="新細明體" charset="-120"/>
              </a:rPr>
              <a:t>周</a:t>
            </a:r>
            <a:endParaRPr lang="zh-TW" altLang="en-US" sz="25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n-ea"/>
              <a:ea typeface="+mn-ea"/>
            </a:endParaRPr>
          </a:p>
        </p:txBody>
      </p:sp>
      <p:sp>
        <p:nvSpPr>
          <p:cNvPr id="351242" name="Rectangle 10"/>
          <p:cNvSpPr>
            <a:spLocks noChangeArrowheads="1"/>
          </p:cNvSpPr>
          <p:nvPr/>
        </p:nvSpPr>
        <p:spPr bwMode="auto">
          <a:xfrm>
            <a:off x="7858125" y="5922963"/>
            <a:ext cx="1285875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25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ea"/>
                <a:ea typeface="+mn-ea"/>
              </a:rPr>
              <a:t>14</a:t>
            </a:r>
            <a:r>
              <a:rPr lang="zh-TW" altLang="en-US" sz="25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ea"/>
                <a:ea typeface="新細明體" charset="-120"/>
              </a:rPr>
              <a:t>周</a:t>
            </a:r>
            <a:endParaRPr lang="zh-TW" altLang="en-US" sz="25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n-ea"/>
              <a:ea typeface="+mn-ea"/>
            </a:endParaRPr>
          </a:p>
        </p:txBody>
      </p:sp>
      <p:sp>
        <p:nvSpPr>
          <p:cNvPr id="351243" name="Rectangle 11"/>
          <p:cNvSpPr>
            <a:spLocks noChangeArrowheads="1"/>
          </p:cNvSpPr>
          <p:nvPr/>
        </p:nvSpPr>
        <p:spPr bwMode="auto">
          <a:xfrm>
            <a:off x="204788" y="204788"/>
            <a:ext cx="7796212" cy="608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  <a:defRPr/>
            </a:pPr>
            <a:endParaRPr lang="en-US" altLang="zh-TW" sz="3500" b="1" dirty="0">
              <a:solidFill>
                <a:schemeClr val="accent2">
                  <a:lumMod val="50000"/>
                </a:schemeClr>
              </a:solidFill>
              <a:latin typeface="Tahoma" pitchFamily="34" charset="0"/>
            </a:endParaRPr>
          </a:p>
        </p:txBody>
      </p:sp>
      <p:pic>
        <p:nvPicPr>
          <p:cNvPr id="29711" name="Picture 15" descr="week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710" y="5029200"/>
            <a:ext cx="1624415" cy="140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2" name="Picture 16" descr="12_week_ol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30935" y="5029200"/>
            <a:ext cx="1279190" cy="140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3" name="Picture 17" descr="week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2116" y="5029510"/>
            <a:ext cx="1860772" cy="1410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7" descr="sofortal_orange_yello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32440" y="44624"/>
            <a:ext cx="559526" cy="616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1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1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51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51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51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29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29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29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1000"/>
                                        <p:tgtEl>
                                          <p:spTgt spid="3512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351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1000"/>
                                        <p:tgtEl>
                                          <p:spTgt spid="351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351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3512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3512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3512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500"/>
                                        <p:tgtEl>
                                          <p:spTgt spid="3512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4000" b="1" dirty="0" smtClean="0">
                <a:solidFill>
                  <a:srgbClr val="FF0000"/>
                </a:solidFill>
              </a:rPr>
              <a:t>胎兒是生命</a:t>
            </a:r>
            <a:endParaRPr lang="zh-TW" altLang="en-US" sz="4000" b="1" dirty="0">
              <a:solidFill>
                <a:srgbClr val="FF0000"/>
              </a:solidFill>
            </a:endParaRPr>
          </a:p>
        </p:txBody>
      </p:sp>
      <p:sp>
        <p:nvSpPr>
          <p:cNvPr id="30727" name="投影片編號版面配置區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BA6385B-B0E4-4784-BACD-3391DD9C29F0}" type="slidenum">
              <a:rPr lang="en-US" altLang="zh-TW" smtClean="0">
                <a:ea typeface="新細明體" pitchFamily="18" charset="-120"/>
              </a:rPr>
              <a:pPr/>
              <a:t>18</a:t>
            </a:fld>
            <a:endParaRPr lang="en-US" altLang="zh-TW" smtClean="0">
              <a:ea typeface="新細明體" pitchFamily="18" charset="-120"/>
            </a:endParaRPr>
          </a:p>
        </p:txBody>
      </p:sp>
      <p:sp>
        <p:nvSpPr>
          <p:cNvPr id="30724" name="內容版面配置區 4"/>
          <p:cNvSpPr>
            <a:spLocks noGrp="1"/>
          </p:cNvSpPr>
          <p:nvPr>
            <p:ph sz="quarter" idx="1"/>
          </p:nvPr>
        </p:nvSpPr>
        <p:spPr>
          <a:xfrm>
            <a:off x="433812" y="1676400"/>
            <a:ext cx="8229600" cy="4937760"/>
          </a:xfrm>
        </p:spPr>
        <p:txBody>
          <a:bodyPr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zh-TW" altLang="en-US" sz="3000" b="1" dirty="0" smtClean="0">
                <a:hlinkClick r:id="rId2"/>
              </a:rPr>
              <a:t>按此聽聽二十二周</a:t>
            </a:r>
            <a:r>
              <a:rPr lang="en-US" altLang="zh-TW" sz="3000" b="1" dirty="0" smtClean="0">
                <a:hlinkClick r:id="rId2"/>
              </a:rPr>
              <a:t>BB</a:t>
            </a:r>
            <a:r>
              <a:rPr lang="zh-TW" altLang="en-US" sz="3000" b="1" dirty="0" smtClean="0">
                <a:hlinkClick r:id="rId2"/>
              </a:rPr>
              <a:t>的心跳</a:t>
            </a:r>
            <a:endParaRPr lang="zh-TW" altLang="en-US" sz="3000" b="1" dirty="0" smtClean="0"/>
          </a:p>
        </p:txBody>
      </p:sp>
      <p:sp>
        <p:nvSpPr>
          <p:cNvPr id="8" name="內容版面配置區 2"/>
          <p:cNvSpPr txBox="1">
            <a:spLocks/>
          </p:cNvSpPr>
          <p:nvPr/>
        </p:nvSpPr>
        <p:spPr bwMode="auto">
          <a:xfrm>
            <a:off x="457200" y="2895600"/>
            <a:ext cx="7848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0363" indent="-360363" eaLnBrk="0" hangingPunct="0">
              <a:spcBef>
                <a:spcPts val="1200"/>
              </a:spcBef>
              <a:buClr>
                <a:srgbClr val="FE8637"/>
              </a:buClr>
              <a:buSzPct val="76000"/>
              <a:buFont typeface="Wingdings 3" pitchFamily="18" charset="2"/>
              <a:buChar char=""/>
            </a:pPr>
            <a:r>
              <a:rPr kumimoji="0" lang="zh-TW" altLang="en-US" sz="3000" dirty="0">
                <a:solidFill>
                  <a:srgbClr val="000000"/>
                </a:solidFill>
                <a:latin typeface="Century Schoolbook" pitchFamily="18" charset="0"/>
              </a:rPr>
              <a:t>胎兒沒有發言的能力，但也有生存的權利</a:t>
            </a:r>
            <a:endParaRPr kumimoji="0" lang="en-US" altLang="zh-TW" sz="3000" dirty="0">
              <a:solidFill>
                <a:srgbClr val="000000"/>
              </a:solidFill>
              <a:latin typeface="Century Schoolbook" pitchFamily="18" charset="0"/>
            </a:endParaRPr>
          </a:p>
          <a:p>
            <a:pPr marL="360363" indent="-360363" eaLnBrk="0" hangingPunct="0">
              <a:spcBef>
                <a:spcPts val="1200"/>
              </a:spcBef>
              <a:buClr>
                <a:srgbClr val="FE8637"/>
              </a:buClr>
              <a:buSzPct val="76000"/>
              <a:buFont typeface="Wingdings 3" pitchFamily="18" charset="2"/>
              <a:buChar char=""/>
            </a:pPr>
            <a:r>
              <a:rPr kumimoji="0" lang="zh-TW" altLang="en-US" sz="3000" dirty="0">
                <a:solidFill>
                  <a:srgbClr val="000000"/>
                </a:solidFill>
                <a:latin typeface="Century Schoolbook" pitchFamily="18" charset="0"/>
              </a:rPr>
              <a:t>孕婦有康復的機會，胎兒卻失去性命</a:t>
            </a:r>
            <a:endParaRPr kumimoji="0" lang="en-US" altLang="zh-TW" sz="3000" dirty="0">
              <a:solidFill>
                <a:srgbClr val="000000"/>
              </a:solidFill>
              <a:latin typeface="Century Schoolbook" pitchFamily="18" charset="0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2209800" y="4800600"/>
            <a:ext cx="5029200" cy="862013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60363" indent="-360363" eaLnBrk="0" hangingPunct="0">
              <a:spcBef>
                <a:spcPts val="1200"/>
              </a:spcBef>
              <a:buClr>
                <a:srgbClr val="FE8637"/>
              </a:buClr>
              <a:buSzPct val="76000"/>
            </a:pPr>
            <a:r>
              <a:rPr kumimoji="0" lang="zh-TW" altLang="en-US" sz="5000" b="1">
                <a:solidFill>
                  <a:srgbClr val="FF0000"/>
                </a:solidFill>
              </a:rPr>
              <a:t> 生命是一個奇蹟 </a:t>
            </a:r>
          </a:p>
        </p:txBody>
      </p:sp>
      <p:pic>
        <p:nvPicPr>
          <p:cNvPr id="11" name="Picture 7" descr="sofortal_orange_yello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32440" y="44624"/>
            <a:ext cx="559526" cy="616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allAtOnce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sz="4000" b="1" dirty="0">
                <a:solidFill>
                  <a:srgbClr val="FF0000"/>
                </a:solidFill>
              </a:rPr>
              <a:t>短片</a:t>
            </a:r>
            <a:r>
              <a:rPr lang="en-US" altLang="zh-TW" sz="4000" b="1" dirty="0">
                <a:solidFill>
                  <a:srgbClr val="FF0000"/>
                </a:solidFill>
              </a:rPr>
              <a:t>The Miracle of Life</a:t>
            </a:r>
            <a:endParaRPr lang="zh-TW" altLang="en-US" sz="4000" b="1" dirty="0">
              <a:solidFill>
                <a:srgbClr val="FF0000"/>
              </a:solidFill>
            </a:endParaRPr>
          </a:p>
        </p:txBody>
      </p:sp>
      <p:sp>
        <p:nvSpPr>
          <p:cNvPr id="30727" name="投影片編號版面配置區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BA6385B-B0E4-4784-BACD-3391DD9C29F0}" type="slidenum">
              <a:rPr lang="en-US" altLang="zh-TW" smtClean="0">
                <a:ea typeface="新細明體" pitchFamily="18" charset="-120"/>
              </a:rPr>
              <a:pPr/>
              <a:t>19</a:t>
            </a:fld>
            <a:endParaRPr lang="en-US" altLang="zh-TW" smtClean="0">
              <a:ea typeface="新細明體" pitchFamily="18" charset="-120"/>
            </a:endParaRPr>
          </a:p>
        </p:txBody>
      </p:sp>
      <p:pic>
        <p:nvPicPr>
          <p:cNvPr id="11" name="Picture 7" descr="sofortal_orange_yello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2440" y="44624"/>
            <a:ext cx="559526" cy="616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r>
              <a:rPr lang="en-US" altLang="zh-TW" dirty="0" smtClean="0">
                <a:solidFill>
                  <a:schemeClr val="bg1"/>
                </a:solidFill>
                <a:hlinkClick r:id="rId3"/>
              </a:rPr>
              <a:t>https://www.youtube.com/watch?v=APkV40vUhWs</a:t>
            </a:r>
            <a:endParaRPr lang="zh-TW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250119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關注生命倫理　正視社會歪風</a:t>
            </a:r>
            <a:endParaRPr lang="zh-TW" altLang="en-US" dirty="0">
              <a:solidFill>
                <a:schemeClr val="tx2">
                  <a:lumMod val="60000"/>
                  <a:lumOff val="4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30" name="投影片編號版面配置區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06F5DDD-1D14-498E-82D6-E742FAF8BFCD}" type="slidenum">
              <a:rPr lang="en-US" altLang="zh-TW" smtClean="0">
                <a:ea typeface="新細明體" pitchFamily="18" charset="-120"/>
              </a:rPr>
              <a:pPr/>
              <a:t>2</a:t>
            </a:fld>
            <a:endParaRPr lang="en-US" altLang="zh-TW" smtClean="0">
              <a:ea typeface="新細明體" pitchFamily="18" charset="-120"/>
            </a:endParaRPr>
          </a:p>
        </p:txBody>
      </p:sp>
      <p:graphicFrame>
        <p:nvGraphicFramePr>
          <p:cNvPr id="1026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684213" y="1700213"/>
          <a:ext cx="3040062" cy="335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18" name="Photo Editor 影像" r:id="rId3" imgW="12800000" imgH="14114286" progId="">
                  <p:embed/>
                </p:oleObj>
              </mc:Choice>
              <mc:Fallback>
                <p:oleObj name="Photo Editor 影像" r:id="rId3" imgW="12800000" imgH="14114286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1700213"/>
                        <a:ext cx="3040062" cy="335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483768" y="1772816"/>
            <a:ext cx="7429500" cy="863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fontAlgn="auto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4000" b="1" dirty="0">
              <a:solidFill>
                <a:srgbClr val="41140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新細明體" pitchFamily="18" charset="-12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926033" y="5517728"/>
            <a:ext cx="73183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kumimoji="0" lang="zh-TW" alt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Gill Sans MT" pitchFamily="34" charset="0"/>
                <a:ea typeface="微軟正黑體" pitchFamily="34" charset="-120"/>
              </a:rPr>
              <a:t>「</a:t>
            </a:r>
            <a:r>
              <a:rPr kumimoji="0" lang="en-US" altLang="zh-TW" b="1" dirty="0">
                <a:solidFill>
                  <a:schemeClr val="tx2">
                    <a:lumMod val="60000"/>
                    <a:lumOff val="40000"/>
                  </a:schemeClr>
                </a:solidFill>
                <a:latin typeface="Gill Sans MT" pitchFamily="34" charset="0"/>
                <a:ea typeface="微軟正黑體" pitchFamily="34" charset="-120"/>
              </a:rPr>
              <a:t>...</a:t>
            </a:r>
            <a:r>
              <a:rPr kumimoji="0" lang="zh-TW" alt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Gill Sans MT" pitchFamily="34" charset="0"/>
                <a:ea typeface="微軟正黑體" pitchFamily="34" charset="-120"/>
              </a:rPr>
              <a:t>在這彎曲悖謬的世代，作　神無瑕疵的兒女。你們顯在這世代中，好像明光照耀，將生命的道表明出來</a:t>
            </a:r>
            <a:r>
              <a:rPr kumimoji="0" lang="en-US" altLang="zh-TW" b="1" dirty="0">
                <a:solidFill>
                  <a:schemeClr val="tx2">
                    <a:lumMod val="60000"/>
                    <a:lumOff val="40000"/>
                  </a:schemeClr>
                </a:solidFill>
                <a:latin typeface="Gill Sans MT" pitchFamily="34" charset="0"/>
                <a:ea typeface="微軟正黑體" pitchFamily="34" charset="-120"/>
              </a:rPr>
              <a:t>...</a:t>
            </a:r>
            <a:r>
              <a:rPr kumimoji="0" lang="zh-TW" alt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Gill Sans MT" pitchFamily="34" charset="0"/>
                <a:ea typeface="微軟正黑體" pitchFamily="34" charset="-120"/>
              </a:rPr>
              <a:t>」               腓立比書二：</a:t>
            </a:r>
            <a:r>
              <a:rPr kumimoji="0" lang="en-US" altLang="zh-TW" b="1" dirty="0">
                <a:solidFill>
                  <a:schemeClr val="tx2">
                    <a:lumMod val="60000"/>
                    <a:lumOff val="40000"/>
                  </a:schemeClr>
                </a:solidFill>
                <a:latin typeface="Gill Sans MT" pitchFamily="34" charset="0"/>
                <a:ea typeface="微軟正黑體" pitchFamily="34" charset="-120"/>
              </a:rPr>
              <a:t>15-16 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606230" y="1443583"/>
            <a:ext cx="3782194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54013" indent="-354013" eaLnBrk="0" latinLnBrk="1" hangingPunct="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altLang="zh-TW" sz="3600" dirty="0">
                <a:latin typeface="Times New Roman" pitchFamily="18" charset="0"/>
              </a:rPr>
              <a:t>1997</a:t>
            </a:r>
            <a:r>
              <a:rPr lang="zh-TW" altLang="en-US" sz="3600" dirty="0">
                <a:latin typeface="Times New Roman" pitchFamily="18" charset="0"/>
              </a:rPr>
              <a:t>年</a:t>
            </a:r>
            <a:r>
              <a:rPr lang="en-US" altLang="zh-TW" sz="3600" dirty="0">
                <a:latin typeface="Times New Roman" pitchFamily="18" charset="0"/>
              </a:rPr>
              <a:t>5</a:t>
            </a:r>
            <a:r>
              <a:rPr lang="zh-TW" altLang="en-US" sz="3600" dirty="0">
                <a:latin typeface="Times New Roman" pitchFamily="18" charset="0"/>
              </a:rPr>
              <a:t>月成立</a:t>
            </a:r>
            <a:endParaRPr lang="en-US" altLang="zh-TW" sz="3600" dirty="0">
              <a:latin typeface="Times New Roman" pitchFamily="18" charset="0"/>
            </a:endParaRPr>
          </a:p>
          <a:p>
            <a:pPr marL="354013" indent="-354013" eaLnBrk="0" latinLnBrk="1" hangingPunct="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zh-TW" altLang="en-US" sz="3600" dirty="0">
                <a:latin typeface="Times New Roman" pitchFamily="18" charset="0"/>
              </a:rPr>
              <a:t>三大關注範疇：</a:t>
            </a:r>
            <a:endParaRPr lang="en-US" altLang="zh-TW" sz="3600" dirty="0">
              <a:latin typeface="Times New Roman" pitchFamily="18" charset="0"/>
            </a:endParaRPr>
          </a:p>
          <a:p>
            <a:pPr marL="1076325" indent="-546100" eaLnBrk="0" latinLnBrk="1" hangingPunct="0"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zh-TW" altLang="en-US" sz="3600" b="1" dirty="0">
                <a:solidFill>
                  <a:srgbClr val="FF3300"/>
                </a:solidFill>
                <a:latin typeface="Times New Roman" pitchFamily="18" charset="0"/>
              </a:rPr>
              <a:t>傳媒</a:t>
            </a:r>
            <a:endParaRPr lang="en-US" altLang="zh-TW" sz="3600" b="1" dirty="0">
              <a:solidFill>
                <a:srgbClr val="FF3300"/>
              </a:solidFill>
              <a:latin typeface="Times New Roman" pitchFamily="18" charset="0"/>
            </a:endParaRPr>
          </a:p>
          <a:p>
            <a:pPr marL="1076325" indent="-546100" eaLnBrk="0" latinLnBrk="1" hangingPunct="0"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zh-TW" altLang="en-US" sz="3600" b="1" dirty="0">
                <a:solidFill>
                  <a:srgbClr val="FF3300"/>
                </a:solidFill>
                <a:latin typeface="Times New Roman" pitchFamily="18" charset="0"/>
              </a:rPr>
              <a:t>社會倫理</a:t>
            </a:r>
            <a:endParaRPr lang="en-US" altLang="zh-TW" sz="3600" b="1" dirty="0">
              <a:solidFill>
                <a:srgbClr val="FF3300"/>
              </a:solidFill>
              <a:latin typeface="Times New Roman" pitchFamily="18" charset="0"/>
            </a:endParaRPr>
          </a:p>
          <a:p>
            <a:pPr marL="1076325" indent="-546100" eaLnBrk="0" latinLnBrk="1" hangingPunct="0"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zh-TW" altLang="en-US" sz="3600" b="1" dirty="0">
                <a:solidFill>
                  <a:srgbClr val="FF3300"/>
                </a:solidFill>
                <a:latin typeface="Times New Roman" pitchFamily="18" charset="0"/>
              </a:rPr>
              <a:t>性文化</a:t>
            </a:r>
            <a:endParaRPr lang="zh-TW" altLang="en-US" sz="3600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4000" b="1" dirty="0" smtClean="0">
                <a:solidFill>
                  <a:srgbClr val="FF0000"/>
                </a:solidFill>
              </a:rPr>
              <a:t>意外懷孕怎麼辦？</a:t>
            </a:r>
            <a:endParaRPr lang="zh-TW" altLang="en-US" sz="4000" b="1" dirty="0">
              <a:solidFill>
                <a:srgbClr val="FF0000"/>
              </a:solidFill>
            </a:endParaRPr>
          </a:p>
        </p:txBody>
      </p:sp>
      <p:sp>
        <p:nvSpPr>
          <p:cNvPr id="32773" name="投影片編號版面配置區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D5825E9-E472-4504-A333-16D7FBABA3B4}" type="slidenum">
              <a:rPr lang="en-US" altLang="zh-TW" smtClean="0">
                <a:ea typeface="新細明體" pitchFamily="18" charset="-120"/>
              </a:rPr>
              <a:pPr/>
              <a:t>20</a:t>
            </a:fld>
            <a:endParaRPr lang="en-US" altLang="zh-TW" smtClean="0">
              <a:ea typeface="新細明體" pitchFamily="18" charset="-120"/>
            </a:endParaRPr>
          </a:p>
        </p:txBody>
      </p:sp>
      <p:sp>
        <p:nvSpPr>
          <p:cNvPr id="10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360363" indent="-360363">
              <a:spcBef>
                <a:spcPts val="1200"/>
              </a:spcBef>
              <a:buSzPct val="76000"/>
              <a:buFont typeface="Wingdings 3" pitchFamily="18" charset="2"/>
              <a:buChar char=""/>
              <a:defRPr/>
            </a:pPr>
            <a:r>
              <a:rPr lang="zh-TW" altLang="en-US" sz="3000" dirty="0" smtClean="0"/>
              <a:t>切勿獨自面對</a:t>
            </a:r>
            <a:endParaRPr lang="en-US" altLang="zh-TW" sz="3000" dirty="0" smtClean="0"/>
          </a:p>
          <a:p>
            <a:pPr marL="360363" indent="-360363">
              <a:spcBef>
                <a:spcPts val="1200"/>
              </a:spcBef>
              <a:buSzPct val="76000"/>
              <a:buFont typeface="Wingdings 3" pitchFamily="18" charset="2"/>
              <a:buChar char=""/>
              <a:defRPr/>
            </a:pPr>
            <a:r>
              <a:rPr lang="zh-TW" altLang="en-US" sz="3000" dirty="0" smtClean="0"/>
              <a:t>向可信任的成熟人士或社工商量</a:t>
            </a:r>
            <a:endParaRPr lang="en-US" altLang="zh-TW" sz="3000" dirty="0" smtClean="0"/>
          </a:p>
          <a:p>
            <a:pPr marL="360363" indent="-360363">
              <a:spcBef>
                <a:spcPts val="1200"/>
              </a:spcBef>
              <a:buSzPct val="76000"/>
              <a:buFont typeface="Wingdings 3" pitchFamily="18" charset="2"/>
              <a:buChar char=""/>
              <a:defRPr/>
            </a:pPr>
            <a:r>
              <a:rPr lang="zh-TW" altLang="en-US" sz="3000" dirty="0" smtClean="0"/>
              <a:t>致電有關機構尋求協助</a:t>
            </a:r>
            <a:endParaRPr lang="en-US" altLang="zh-TW" sz="3000" dirty="0" smtClean="0"/>
          </a:p>
          <a:p>
            <a:pPr marL="803275" indent="-360363">
              <a:buSzPct val="65000"/>
              <a:buFont typeface="Wingdings" pitchFamily="2" charset="2"/>
              <a:buChar char="u"/>
              <a:defRPr/>
            </a:pPr>
            <a:r>
              <a:rPr lang="zh-TW" altLang="en-US" sz="3000" dirty="0" smtClean="0">
                <a:solidFill>
                  <a:srgbClr val="0070C0"/>
                </a:solidFill>
              </a:rPr>
              <a:t>母親的抉擇</a:t>
            </a:r>
            <a:endParaRPr lang="en-US" altLang="zh-TW" sz="3000" dirty="0" smtClean="0">
              <a:solidFill>
                <a:srgbClr val="0070C0"/>
              </a:solidFill>
            </a:endParaRPr>
          </a:p>
          <a:p>
            <a:pPr marL="803275" indent="-360363">
              <a:buSzPct val="65000"/>
              <a:buFont typeface="Wingdings" pitchFamily="2" charset="2"/>
              <a:buChar char="u"/>
              <a:defRPr/>
            </a:pPr>
            <a:r>
              <a:rPr lang="zh-TW" altLang="en-US" sz="3000" dirty="0" smtClean="0">
                <a:solidFill>
                  <a:srgbClr val="0070C0"/>
                </a:solidFill>
              </a:rPr>
              <a:t>明愛</a:t>
            </a:r>
            <a:endParaRPr lang="en-US" altLang="zh-TW" sz="3000" dirty="0" smtClean="0">
              <a:solidFill>
                <a:srgbClr val="0070C0"/>
              </a:solidFill>
            </a:endParaRPr>
          </a:p>
          <a:p>
            <a:pPr marL="803275" indent="-360363">
              <a:buSzPct val="65000"/>
              <a:buFont typeface="Wingdings" pitchFamily="2" charset="2"/>
              <a:buChar char="u"/>
              <a:defRPr/>
            </a:pPr>
            <a:r>
              <a:rPr lang="zh-TW" altLang="en-US" sz="3000" dirty="0" smtClean="0">
                <a:solidFill>
                  <a:srgbClr val="0070C0"/>
                </a:solidFill>
              </a:rPr>
              <a:t>出生權益維護會</a:t>
            </a:r>
            <a:endParaRPr lang="en-US" altLang="zh-TW" sz="3000" dirty="0" smtClean="0">
              <a:solidFill>
                <a:srgbClr val="0070C0"/>
              </a:solidFill>
            </a:endParaRPr>
          </a:p>
          <a:p>
            <a:pPr marL="360363" indent="-360363">
              <a:spcBef>
                <a:spcPts val="1200"/>
              </a:spcBef>
              <a:buSzPct val="76000"/>
              <a:buFont typeface="Wingdings 3" pitchFamily="18" charset="2"/>
              <a:buChar char=""/>
              <a:defRPr/>
            </a:pPr>
            <a:r>
              <a:rPr lang="zh-TW" altLang="en-US" sz="3000" dirty="0" smtClean="0"/>
              <a:t>墮胎不是唯一選擇，若決定生下來，仍可選擇自行照顧，或交由別人領養</a:t>
            </a:r>
          </a:p>
        </p:txBody>
      </p:sp>
      <p:pic>
        <p:nvPicPr>
          <p:cNvPr id="6" name="Picture 7" descr="sofortal_orange_yello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2440" y="44624"/>
            <a:ext cx="559526" cy="616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4000" b="1" dirty="0" smtClean="0">
                <a:solidFill>
                  <a:srgbClr val="FF0000"/>
                </a:solidFill>
              </a:rPr>
              <a:t>防止意外懷孕</a:t>
            </a:r>
            <a:endParaRPr lang="zh-TW" altLang="en-US" sz="4000" b="1" dirty="0">
              <a:solidFill>
                <a:srgbClr val="FF0000"/>
              </a:solidFill>
            </a:endParaRPr>
          </a:p>
        </p:txBody>
      </p:sp>
      <p:sp>
        <p:nvSpPr>
          <p:cNvPr id="33797" name="投影片編號版面配置區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6378DCF-C12C-46C3-B49E-4E60B2E17A41}" type="slidenum">
              <a:rPr lang="en-US" altLang="zh-TW" smtClean="0">
                <a:ea typeface="新細明體" pitchFamily="18" charset="-120"/>
              </a:rPr>
              <a:pPr/>
              <a:t>21</a:t>
            </a:fld>
            <a:endParaRPr lang="en-US" altLang="zh-TW" smtClean="0">
              <a:ea typeface="新細明體" pitchFamily="18" charset="-120"/>
            </a:endParaRPr>
          </a:p>
        </p:txBody>
      </p:sp>
      <p:sp>
        <p:nvSpPr>
          <p:cNvPr id="10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360363" indent="-360363">
              <a:spcBef>
                <a:spcPts val="1200"/>
              </a:spcBef>
              <a:buSzPct val="76000"/>
              <a:buFont typeface="Wingdings 3" pitchFamily="18" charset="2"/>
              <a:buChar char=""/>
              <a:defRPr/>
            </a:pPr>
            <a:r>
              <a:rPr lang="zh-TW" altLang="en-US" sz="3000" dirty="0" smtClean="0"/>
              <a:t>使用安全套？</a:t>
            </a:r>
            <a:endParaRPr lang="en-US" altLang="zh-TW" sz="3000" dirty="0" smtClean="0"/>
          </a:p>
          <a:p>
            <a:pPr marL="803275" indent="-360363">
              <a:buSzPct val="65000"/>
              <a:buFont typeface="Wingdings" pitchFamily="2" charset="2"/>
              <a:buChar char="u"/>
              <a:defRPr/>
            </a:pPr>
            <a:r>
              <a:rPr lang="zh-TW" altLang="en-US" sz="3000" dirty="0" smtClean="0">
                <a:solidFill>
                  <a:srgbClr val="0070C0"/>
                </a:solidFill>
              </a:rPr>
              <a:t>安全套不能保證一定能避孕</a:t>
            </a:r>
            <a:endParaRPr lang="en-US" altLang="zh-TW" sz="3000" dirty="0" smtClean="0">
              <a:solidFill>
                <a:srgbClr val="0070C0"/>
              </a:solidFill>
            </a:endParaRPr>
          </a:p>
          <a:p>
            <a:pPr marL="360363" indent="-360363">
              <a:spcBef>
                <a:spcPts val="1200"/>
              </a:spcBef>
              <a:buSzPct val="76000"/>
              <a:buFont typeface="Wingdings 3" pitchFamily="18" charset="2"/>
              <a:buChar char=""/>
              <a:defRPr/>
            </a:pPr>
            <a:r>
              <a:rPr lang="zh-TW" altLang="en-US" sz="3000" dirty="0" smtClean="0"/>
              <a:t>世界上沒有</a:t>
            </a:r>
            <a:r>
              <a:rPr lang="en-US" altLang="zh-TW" sz="3000" dirty="0" smtClean="0"/>
              <a:t>100%</a:t>
            </a:r>
            <a:r>
              <a:rPr lang="zh-TW" altLang="en-US" sz="3000" dirty="0" smtClean="0"/>
              <a:t>有效的避孕方法</a:t>
            </a:r>
            <a:endParaRPr lang="en-US" altLang="zh-TW" sz="3000" dirty="0" smtClean="0"/>
          </a:p>
          <a:p>
            <a:pPr marL="360363" indent="-360363">
              <a:spcBef>
                <a:spcPts val="1200"/>
              </a:spcBef>
              <a:buSzPct val="76000"/>
              <a:buFont typeface="Wingdings 3" pitchFamily="18" charset="2"/>
              <a:buChar char=""/>
              <a:defRPr/>
            </a:pPr>
            <a:r>
              <a:rPr lang="zh-TW" altLang="en-US" sz="3000" dirty="0" smtClean="0"/>
              <a:t>不發生性行為才是唯一能避免懷孕的方法</a:t>
            </a:r>
          </a:p>
        </p:txBody>
      </p:sp>
      <p:pic>
        <p:nvPicPr>
          <p:cNvPr id="33795" name="Picture 4" descr="sofortal_orange_yello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5400" y="53975"/>
            <a:ext cx="1103313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cap="small" dirty="0" smtClean="0">
                <a:solidFill>
                  <a:srgbClr val="FF0000"/>
                </a:solidFill>
              </a:rPr>
              <a:t>我如何做決定</a:t>
            </a:r>
            <a:endParaRPr lang="zh-TW" altLang="en-US" dirty="0"/>
          </a:p>
        </p:txBody>
      </p:sp>
      <p:sp>
        <p:nvSpPr>
          <p:cNvPr id="34818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818D3CF-DCBC-4CC1-9D0D-3232B314F8B1}" type="slidenum">
              <a:rPr lang="en-US" altLang="zh-TW" smtClean="0">
                <a:ea typeface="新細明體" pitchFamily="18" charset="-120"/>
              </a:rPr>
              <a:pPr/>
              <a:t>22</a:t>
            </a:fld>
            <a:endParaRPr lang="en-US" altLang="zh-TW" smtClean="0">
              <a:ea typeface="新細明體" pitchFamily="18" charset="-120"/>
            </a:endParaRPr>
          </a:p>
        </p:txBody>
      </p:sp>
      <p:sp>
        <p:nvSpPr>
          <p:cNvPr id="12288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>
              <a:lnSpc>
                <a:spcPct val="120000"/>
              </a:lnSpc>
              <a:buFontTx/>
              <a:buNone/>
              <a:defRPr/>
            </a:pPr>
            <a:r>
              <a:rPr lang="zh-TW" altLang="en-US" sz="3000" b="1" dirty="0">
                <a:latin typeface="+mn-ea"/>
              </a:rPr>
              <a:t>步驟</a:t>
            </a:r>
            <a:r>
              <a:rPr lang="en-US" altLang="zh-TW" sz="3000" b="1" dirty="0" smtClean="0">
                <a:latin typeface="+mn-ea"/>
              </a:rPr>
              <a:t>1</a:t>
            </a:r>
            <a:r>
              <a:rPr lang="zh-TW" altLang="en-US" sz="3000" b="1" dirty="0" smtClean="0">
                <a:latin typeface="+mn-ea"/>
              </a:rPr>
              <a:t>：考慮後果</a:t>
            </a:r>
            <a:endParaRPr lang="en-US" altLang="zh-TW" sz="3000" b="1" dirty="0" smtClean="0">
              <a:latin typeface="+mn-ea"/>
            </a:endParaRPr>
          </a:p>
          <a:p>
            <a:pPr>
              <a:lnSpc>
                <a:spcPct val="120000"/>
              </a:lnSpc>
              <a:defRPr/>
            </a:pPr>
            <a:r>
              <a:rPr lang="zh-TW" altLang="en-US" sz="2500" b="1" dirty="0" smtClean="0">
                <a:solidFill>
                  <a:srgbClr val="0070C0"/>
                </a:solidFill>
                <a:latin typeface="+mn-ea"/>
              </a:rPr>
              <a:t>思想發生性行為後對自己，對</a:t>
            </a:r>
            <a:r>
              <a:rPr lang="zh-TW" altLang="en-US" sz="2500" b="1" dirty="0">
                <a:solidFill>
                  <a:srgbClr val="0070C0"/>
                </a:solidFill>
                <a:latin typeface="+mn-ea"/>
              </a:rPr>
              <a:t>所愛的</a:t>
            </a:r>
            <a:r>
              <a:rPr lang="zh-TW" altLang="en-US" sz="2500" b="1" dirty="0" smtClean="0">
                <a:solidFill>
                  <a:srgbClr val="0070C0"/>
                </a:solidFill>
                <a:latin typeface="+mn-ea"/>
              </a:rPr>
              <a:t>人（男友及家人）即時，短期及長期帶來甚麼影響（如學業、關係、經濟等等） </a:t>
            </a:r>
            <a:endParaRPr lang="en-US" altLang="zh-TW" sz="2500" b="1" dirty="0">
              <a:solidFill>
                <a:srgbClr val="0070C0"/>
              </a:solidFill>
              <a:latin typeface="+mn-ea"/>
            </a:endParaRPr>
          </a:p>
          <a:p>
            <a:pPr>
              <a:lnSpc>
                <a:spcPct val="120000"/>
              </a:lnSpc>
              <a:buFontTx/>
              <a:buNone/>
              <a:defRPr/>
            </a:pPr>
            <a:r>
              <a:rPr lang="zh-TW" altLang="en-US" sz="3000" b="1" dirty="0" smtClean="0">
                <a:latin typeface="+mn-ea"/>
              </a:rPr>
              <a:t>步驟</a:t>
            </a:r>
            <a:r>
              <a:rPr lang="en-US" altLang="zh-TW" sz="3000" b="1" dirty="0" smtClean="0">
                <a:latin typeface="+mn-ea"/>
              </a:rPr>
              <a:t>2</a:t>
            </a:r>
            <a:r>
              <a:rPr lang="zh-TW" altLang="en-US" sz="3000" b="1" dirty="0" smtClean="0">
                <a:latin typeface="+mn-ea"/>
              </a:rPr>
              <a:t>：法理情兼備</a:t>
            </a:r>
            <a:endParaRPr lang="en-US" altLang="zh-TW" sz="3000" b="1" dirty="0" smtClean="0">
              <a:latin typeface="+mn-ea"/>
            </a:endParaRPr>
          </a:p>
          <a:p>
            <a:pPr>
              <a:lnSpc>
                <a:spcPct val="120000"/>
              </a:lnSpc>
              <a:defRPr/>
            </a:pPr>
            <a:r>
              <a:rPr lang="zh-TW" altLang="en-US" sz="2500" b="1" dirty="0" smtClean="0">
                <a:solidFill>
                  <a:srgbClr val="0070C0"/>
                </a:solidFill>
                <a:latin typeface="+mn-ea"/>
              </a:rPr>
              <a:t>正視所做的事是否合法，合理及合情，對自己的決定是否無悔無憾，有益於自己的人生。</a:t>
            </a:r>
            <a:endParaRPr lang="en-US" altLang="zh-TW" sz="2500" b="1" dirty="0" smtClean="0">
              <a:solidFill>
                <a:srgbClr val="0070C0"/>
              </a:solidFill>
              <a:latin typeface="+mn-ea"/>
            </a:endParaRPr>
          </a:p>
          <a:p>
            <a:pPr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zh-TW" altLang="en-US" sz="3000" b="1" dirty="0" smtClean="0">
                <a:latin typeface="+mn-ea"/>
              </a:rPr>
              <a:t>步驟</a:t>
            </a:r>
            <a:r>
              <a:rPr lang="en-US" altLang="zh-TW" sz="3000" b="1" dirty="0" smtClean="0">
                <a:latin typeface="+mn-ea"/>
              </a:rPr>
              <a:t>3</a:t>
            </a:r>
            <a:r>
              <a:rPr lang="zh-TW" altLang="en-US" sz="3000" b="1" dirty="0" smtClean="0">
                <a:latin typeface="+mn-ea"/>
              </a:rPr>
              <a:t>：為自己做選擇</a:t>
            </a:r>
            <a:endParaRPr lang="en-US" altLang="zh-TW" sz="3000" b="1" dirty="0" smtClean="0">
              <a:latin typeface="+mn-ea"/>
            </a:endParaRPr>
          </a:p>
          <a:p>
            <a:pPr>
              <a:lnSpc>
                <a:spcPct val="120000"/>
              </a:lnSpc>
              <a:defRPr/>
            </a:pPr>
            <a:r>
              <a:rPr lang="zh-TW" altLang="en-US" sz="2500" b="1" dirty="0" smtClean="0">
                <a:solidFill>
                  <a:srgbClr val="0070C0"/>
                </a:solidFill>
                <a:latin typeface="+mn-ea"/>
              </a:rPr>
              <a:t>不論事情去到那個地步，每個人仍可以為自己做最好的選擇。</a:t>
            </a:r>
            <a:r>
              <a:rPr lang="en-US" altLang="zh-TW" sz="2500" b="1" dirty="0" smtClean="0">
                <a:solidFill>
                  <a:srgbClr val="0070C0"/>
                </a:solidFill>
                <a:latin typeface="+mn-ea"/>
              </a:rPr>
              <a:t> </a:t>
            </a:r>
          </a:p>
        </p:txBody>
      </p:sp>
      <p:pic>
        <p:nvPicPr>
          <p:cNvPr id="7" name="Picture 7" descr="sofortal_orange_yello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2440" y="44624"/>
            <a:ext cx="559526" cy="616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總結</a:t>
            </a:r>
            <a:endParaRPr lang="zh-TW" altLang="en-US" sz="4000" b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2" name="投影片編號版面配置區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35EE0E9-ED87-4F44-AF01-FDFE6D1461BC}" type="slidenum">
              <a:rPr lang="en-US" altLang="zh-TW" smtClean="0">
                <a:ea typeface="新細明體" pitchFamily="18" charset="-120"/>
              </a:rPr>
              <a:pPr/>
              <a:t>23</a:t>
            </a:fld>
            <a:endParaRPr lang="en-US" altLang="zh-TW" smtClean="0">
              <a:ea typeface="新細明體" pitchFamily="18" charset="-120"/>
            </a:endParaRPr>
          </a:p>
        </p:txBody>
      </p:sp>
      <p:sp>
        <p:nvSpPr>
          <p:cNvPr id="10" name="內容版面配置區 9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標題 1"/>
          <p:cNvSpPr txBox="1">
            <a:spLocks/>
          </p:cNvSpPr>
          <p:nvPr/>
        </p:nvSpPr>
        <p:spPr bwMode="auto">
          <a:xfrm>
            <a:off x="762000" y="3124200"/>
            <a:ext cx="7467600" cy="868363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>
              <a:defRPr/>
            </a:pPr>
            <a:endParaRPr lang="zh-TW" altLang="en-US" sz="4300" b="1" dirty="0">
              <a:solidFill>
                <a:srgbClr val="6633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內容版面配置區 2"/>
          <p:cNvSpPr txBox="1">
            <a:spLocks/>
          </p:cNvSpPr>
          <p:nvPr/>
        </p:nvSpPr>
        <p:spPr bwMode="auto">
          <a:xfrm>
            <a:off x="457200" y="1600200"/>
            <a:ext cx="7848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0363" indent="-360363" eaLnBrk="0" hangingPunct="0">
              <a:spcBef>
                <a:spcPts val="12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/>
            </a:pPr>
            <a:r>
              <a:rPr kumimoji="0" lang="zh-TW" altLang="en-US" sz="3000" dirty="0">
                <a:ea typeface="新細明體" charset="-120"/>
              </a:rPr>
              <a:t>胎兒的生命應該得到尊重</a:t>
            </a:r>
            <a:endParaRPr kumimoji="0" lang="en-US" altLang="zh-TW" sz="3000" dirty="0">
              <a:ea typeface="新細明體" charset="-120"/>
            </a:endParaRPr>
          </a:p>
          <a:p>
            <a:pPr marL="360363" indent="-360363" eaLnBrk="0" hangingPunct="0">
              <a:spcBef>
                <a:spcPts val="12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/>
            </a:pPr>
            <a:r>
              <a:rPr kumimoji="0" lang="zh-TW" altLang="en-US" sz="3000" dirty="0">
                <a:latin typeface="+mn-lt"/>
                <a:ea typeface="+mn-ea"/>
              </a:rPr>
              <a:t>墮胎不是意外懷孕唯一的選擇</a:t>
            </a:r>
            <a:endParaRPr kumimoji="0" lang="en-US" altLang="zh-TW" sz="3000" dirty="0">
              <a:latin typeface="+mn-lt"/>
              <a:ea typeface="+mn-ea"/>
            </a:endParaRPr>
          </a:p>
          <a:p>
            <a:pPr marL="360363" indent="-360363" eaLnBrk="0" hangingPunct="0">
              <a:spcBef>
                <a:spcPts val="12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/>
            </a:pPr>
            <a:r>
              <a:rPr kumimoji="0" lang="zh-TW" altLang="en-US" sz="3000" dirty="0">
                <a:ea typeface="新細明體" charset="-120"/>
              </a:rPr>
              <a:t>墮胎對孕婦及胎兒帶來傷害</a:t>
            </a:r>
            <a:endParaRPr kumimoji="0" lang="en-US" altLang="zh-TW" sz="3000" dirty="0">
              <a:ea typeface="新細明體" charset="-120"/>
            </a:endParaRPr>
          </a:p>
          <a:p>
            <a:pPr marL="360363" indent="-360363" eaLnBrk="0" hangingPunct="0">
              <a:spcBef>
                <a:spcPts val="12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/>
            </a:pPr>
            <a:r>
              <a:rPr kumimoji="0" lang="zh-TW" altLang="en-US" sz="3000" dirty="0">
                <a:latin typeface="+mn-lt"/>
                <a:ea typeface="+mn-ea"/>
              </a:rPr>
              <a:t>愛護自己，尊重生命，拒絕發生性行為</a:t>
            </a:r>
            <a:endParaRPr kumimoji="0" lang="en-US" altLang="zh-TW" sz="3000" dirty="0">
              <a:latin typeface="+mn-lt"/>
              <a:ea typeface="+mn-ea"/>
            </a:endParaRPr>
          </a:p>
          <a:p>
            <a:pPr marL="360363" indent="-360363" eaLnBrk="0" hangingPunct="0">
              <a:spcBef>
                <a:spcPts val="12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/>
            </a:pPr>
            <a:r>
              <a:rPr kumimoji="0" lang="zh-TW" altLang="en-US" sz="3000" dirty="0">
                <a:latin typeface="+mn-lt"/>
                <a:ea typeface="+mn-ea"/>
              </a:rPr>
              <a:t>將懷孕的喜悅留待雙方委身的婚姻關係內</a:t>
            </a:r>
          </a:p>
          <a:p>
            <a:pPr marL="360363" indent="-360363" eaLnBrk="0" hangingPunct="0">
              <a:spcBef>
                <a:spcPts val="12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/>
            </a:pPr>
            <a:endParaRPr kumimoji="0" lang="en-US" altLang="zh-TW" sz="3000" dirty="0">
              <a:latin typeface="+mn-lt"/>
              <a:ea typeface="+mn-ea"/>
            </a:endParaRPr>
          </a:p>
          <a:p>
            <a:pPr marL="360363" indent="-360363" eaLnBrk="0" hangingPunct="0">
              <a:spcBef>
                <a:spcPts val="1200"/>
              </a:spcBef>
              <a:buClr>
                <a:schemeClr val="accent1"/>
              </a:buClr>
              <a:buSzPct val="76000"/>
              <a:buFont typeface="Wingdings" pitchFamily="2" charset="2"/>
              <a:buNone/>
              <a:defRPr/>
            </a:pPr>
            <a:endParaRPr kumimoji="0" lang="en-US" altLang="zh-TW" sz="3000" dirty="0">
              <a:latin typeface="+mn-lt"/>
              <a:ea typeface="+mn-ea"/>
            </a:endParaRPr>
          </a:p>
          <a:p>
            <a:pPr marL="360363" indent="-360363" eaLnBrk="0" hangingPunct="0">
              <a:spcBef>
                <a:spcPts val="12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/>
            </a:pPr>
            <a:endParaRPr kumimoji="0" lang="en-US" altLang="zh-TW" sz="3000" dirty="0">
              <a:latin typeface="+mn-lt"/>
              <a:ea typeface="+mn-ea"/>
            </a:endParaRPr>
          </a:p>
        </p:txBody>
      </p:sp>
      <p:pic>
        <p:nvPicPr>
          <p:cNvPr id="7" name="Picture 7" descr="sofortal_orange_yello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2440" y="44624"/>
            <a:ext cx="559526" cy="616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250" name="Object 2"/>
          <p:cNvGraphicFramePr>
            <a:graphicFrameLocks noChangeAspect="1"/>
          </p:cNvGraphicFramePr>
          <p:nvPr/>
        </p:nvGraphicFramePr>
        <p:xfrm>
          <a:off x="3275856" y="404664"/>
          <a:ext cx="2664296" cy="30398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94" name="Photo Editor 影像" r:id="rId4" imgW="12800000" imgH="14114286" progId="">
                  <p:embed/>
                </p:oleObj>
              </mc:Choice>
              <mc:Fallback>
                <p:oleObj name="Photo Editor 影像" r:id="rId4" imgW="12800000" imgH="14114286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856" y="404664"/>
                        <a:ext cx="2664296" cy="30398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899592" y="4022576"/>
            <a:ext cx="6858000" cy="990600"/>
          </a:xfrm>
        </p:spPr>
        <p:txBody>
          <a:bodyPr/>
          <a:lstStyle/>
          <a:p>
            <a:r>
              <a:rPr lang="en-US" altLang="zh-TW" dirty="0">
                <a:solidFill>
                  <a:schemeClr val="accent2"/>
                </a:solidFill>
              </a:rPr>
              <a:t>http://www.truth-light.org.hk</a:t>
            </a:r>
          </a:p>
        </p:txBody>
      </p:sp>
      <p:sp>
        <p:nvSpPr>
          <p:cNvPr id="7" name="副標題 6"/>
          <p:cNvSpPr>
            <a:spLocks noGrp="1"/>
          </p:cNvSpPr>
          <p:nvPr>
            <p:ph type="subTitle" idx="1"/>
          </p:nvPr>
        </p:nvSpPr>
        <p:spPr>
          <a:xfrm>
            <a:off x="1219200" y="5085184"/>
            <a:ext cx="6858000" cy="533400"/>
          </a:xfrm>
        </p:spPr>
        <p:txBody>
          <a:bodyPr>
            <a:noAutofit/>
          </a:bodyPr>
          <a:lstStyle/>
          <a:p>
            <a:pPr algn="ctr"/>
            <a:r>
              <a:rPr lang="zh-TW" altLang="en-US" sz="1800" dirty="0" smtClean="0">
                <a:latin typeface="微軟正黑體" pitchFamily="34" charset="-120"/>
                <a:ea typeface="微軟正黑體" pitchFamily="34" charset="-120"/>
              </a:rPr>
              <a:t>版權屬明光社所有</a:t>
            </a:r>
            <a:endParaRPr lang="en-US" altLang="zh-TW" sz="1800" dirty="0" smtClean="0"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en-US" altLang="zh-TW" sz="1800" dirty="0" smtClean="0">
                <a:latin typeface="微軟正黑體" pitchFamily="34" charset="-120"/>
                <a:ea typeface="微軟正黑體" pitchFamily="34" charset="-120"/>
              </a:rPr>
              <a:t>All rights reserved</a:t>
            </a:r>
            <a:endParaRPr lang="zh-TW" altLang="en-US" sz="1800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zh-TW" altLang="en-US" sz="1800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3" descr="C:\Users\Kace\Desktop\67716624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293096"/>
            <a:ext cx="1916112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Subtitle 2"/>
          <p:cNvSpPr txBox="1">
            <a:spLocks/>
          </p:cNvSpPr>
          <p:nvPr/>
        </p:nvSpPr>
        <p:spPr bwMode="auto">
          <a:xfrm>
            <a:off x="2720975" y="2852936"/>
            <a:ext cx="61722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kumimoji="0" lang="zh-TW" altLang="en-US" sz="2400" dirty="0">
                <a:latin typeface="微軟正黑體" pitchFamily="34" charset="-120"/>
                <a:ea typeface="微軟正黑體" pitchFamily="34" charset="-120"/>
              </a:rPr>
              <a:t>明光社網站</a:t>
            </a:r>
            <a:endParaRPr kumimoji="0" lang="en-US" altLang="zh-TW" sz="2400" dirty="0">
              <a:latin typeface="微軟正黑體" pitchFamily="34" charset="-120"/>
              <a:ea typeface="微軟正黑體" pitchFamily="34" charset="-12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altLang="zh-TW" sz="2400" dirty="0">
                <a:latin typeface="Calibri" pitchFamily="34" charset="0"/>
              </a:rPr>
              <a:t>http://www.truth-light.org.hk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kumimoji="0" lang="en-US" altLang="zh-TW" sz="2400" dirty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kumimoji="0" lang="en-US" altLang="zh-TW" sz="2400" dirty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kumimoji="0" lang="en-US" altLang="zh-TW" sz="2400" dirty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</a:pPr>
            <a:r>
              <a:rPr kumimoji="0" lang="zh-TW" altLang="en-US" sz="2400" dirty="0">
                <a:latin typeface="微軟正黑體" pitchFamily="34" charset="-120"/>
                <a:ea typeface="微軟正黑體" pitchFamily="34" charset="-120"/>
              </a:rPr>
              <a:t>明光社</a:t>
            </a:r>
            <a:r>
              <a:rPr kumimoji="0" lang="en-US" altLang="zh-TW" sz="2400" dirty="0">
                <a:latin typeface="微軟正黑體" pitchFamily="34" charset="-120"/>
                <a:ea typeface="微軟正黑體" pitchFamily="34" charset="-120"/>
              </a:rPr>
              <a:t>FB</a:t>
            </a:r>
            <a:r>
              <a:rPr kumimoji="0" lang="zh-TW" altLang="en-US" sz="2400" dirty="0">
                <a:latin typeface="微軟正黑體" pitchFamily="34" charset="-120"/>
                <a:ea typeface="微軟正黑體" pitchFamily="34" charset="-120"/>
              </a:rPr>
              <a:t>專頁</a:t>
            </a:r>
            <a:endParaRPr kumimoji="0" lang="en-US" altLang="zh-TW" sz="2400" dirty="0">
              <a:latin typeface="微軟正黑體" pitchFamily="34" charset="-120"/>
              <a:ea typeface="微軟正黑體" pitchFamily="34" charset="-12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altLang="zh-TW" sz="2400" dirty="0">
                <a:latin typeface="Calibri" pitchFamily="34" charset="0"/>
              </a:rPr>
              <a:t>http://www.facebook.com/Soc.of.TruthLight</a:t>
            </a:r>
            <a:endParaRPr kumimoji="0" lang="zh-TW" altLang="en-US" sz="2400" dirty="0">
              <a:latin typeface="Calibri" pitchFamily="34" charset="0"/>
            </a:endParaRPr>
          </a:p>
        </p:txBody>
      </p:sp>
      <p:pic>
        <p:nvPicPr>
          <p:cNvPr id="32773" name="Picture 3" descr="sofortal_orange_yello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1556792"/>
            <a:ext cx="1872580" cy="2064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3" descr="sofortal_orange_yellow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</a:blip>
          <a:srcRect l="67244" r="9367"/>
          <a:stretch>
            <a:fillRect/>
          </a:stretch>
        </p:blipFill>
        <p:spPr bwMode="auto">
          <a:xfrm>
            <a:off x="899592" y="4437112"/>
            <a:ext cx="40957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GB" sz="2400" b="1" dirty="0" smtClean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</a:rPr>
              <a:t>注意：基於版權關係，此教材只作非牟利教育用途！</a:t>
            </a:r>
            <a:endParaRPr lang="zh-TW" altLang="en-US" sz="2400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4000" b="1" dirty="0" smtClean="0">
                <a:solidFill>
                  <a:srgbClr val="FF0000"/>
                </a:solidFill>
              </a:rPr>
              <a:t>課堂目的</a:t>
            </a:r>
          </a:p>
        </p:txBody>
      </p:sp>
      <p:sp>
        <p:nvSpPr>
          <p:cNvPr id="15365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8E28DC8-E831-46D5-9EB0-14C0BBCA4113}" type="slidenum">
              <a:rPr lang="en-US" altLang="zh-TW" smtClean="0">
                <a:ea typeface="新細明體" pitchFamily="18" charset="-120"/>
              </a:rPr>
              <a:pPr/>
              <a:t>3</a:t>
            </a:fld>
            <a:endParaRPr lang="en-US" altLang="zh-TW" smtClean="0">
              <a:ea typeface="新細明體" pitchFamily="18" charset="-120"/>
            </a:endParaRP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361950" indent="-361950">
              <a:spcBef>
                <a:spcPts val="12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</a:pPr>
            <a:r>
              <a:rPr lang="zh-TW" altLang="zh-TW" sz="2800" dirty="0" smtClean="0">
                <a:latin typeface="Century Schoolbook" pitchFamily="18" charset="0"/>
              </a:rPr>
              <a:t>了解未婚</a:t>
            </a:r>
            <a:r>
              <a:rPr lang="zh-TW" altLang="en-US" sz="2800" dirty="0" smtClean="0">
                <a:latin typeface="Century Schoolbook" pitchFamily="18" charset="0"/>
              </a:rPr>
              <a:t>／</a:t>
            </a:r>
            <a:r>
              <a:rPr lang="zh-TW" altLang="zh-TW" sz="2800" dirty="0" smtClean="0"/>
              <a:t>意外</a:t>
            </a:r>
            <a:r>
              <a:rPr lang="zh-TW" altLang="zh-TW" sz="2800" dirty="0" smtClean="0">
                <a:latin typeface="Century Schoolbook" pitchFamily="18" charset="0"/>
              </a:rPr>
              <a:t>懷孕的後果和處理方法</a:t>
            </a:r>
            <a:endParaRPr lang="zh-TW" altLang="en-US" sz="2800" dirty="0" smtClean="0">
              <a:latin typeface="Century Schoolbook" pitchFamily="18" charset="0"/>
            </a:endParaRPr>
          </a:p>
          <a:p>
            <a:pPr marL="361950" indent="-361950">
              <a:spcBef>
                <a:spcPts val="12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</a:pPr>
            <a:r>
              <a:rPr lang="zh-TW" altLang="en-US" sz="2800" dirty="0" smtClean="0">
                <a:latin typeface="Century Schoolbook" pitchFamily="18" charset="0"/>
              </a:rPr>
              <a:t>認識墮胎對身心的影響</a:t>
            </a:r>
            <a:endParaRPr lang="en-US" altLang="zh-TW" sz="2800" dirty="0" smtClean="0">
              <a:latin typeface="Century Schoolbook" pitchFamily="18" charset="0"/>
            </a:endParaRPr>
          </a:p>
          <a:p>
            <a:pPr marL="361950" indent="-361950">
              <a:spcBef>
                <a:spcPts val="12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</a:pPr>
            <a:r>
              <a:rPr lang="zh-TW" altLang="en-US" sz="2800" dirty="0" smtClean="0">
                <a:latin typeface="Century Schoolbook" pitchFamily="18" charset="0"/>
              </a:rPr>
              <a:t>建立健康的性價值觀</a:t>
            </a:r>
            <a:endParaRPr lang="zh-TW" altLang="en-US" dirty="0"/>
          </a:p>
        </p:txBody>
      </p:sp>
      <p:pic>
        <p:nvPicPr>
          <p:cNvPr id="7" name="Picture 7" descr="sofortal_orange_yello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2440" y="44624"/>
            <a:ext cx="559526" cy="616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2" descr="http://movhk.com/wp-content/gallery/poster/jun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1378460"/>
            <a:ext cx="3352800" cy="4722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4000" b="1" dirty="0" smtClean="0">
                <a:solidFill>
                  <a:srgbClr val="0070C0"/>
                </a:solidFill>
              </a:rPr>
              <a:t>未婚／意外懷孕怎麼辦？</a:t>
            </a:r>
          </a:p>
        </p:txBody>
      </p:sp>
      <p:sp>
        <p:nvSpPr>
          <p:cNvPr id="16389" name="投影片編號版面配置區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E7E85BC-859D-45B9-B1BB-77F1B9DF76A2}" type="slidenum">
              <a:rPr lang="en-US" altLang="zh-TW" smtClean="0">
                <a:ea typeface="新細明體" pitchFamily="18" charset="-120"/>
              </a:rPr>
              <a:pPr/>
              <a:t>4</a:t>
            </a:fld>
            <a:endParaRPr lang="en-US" altLang="zh-TW" smtClean="0">
              <a:ea typeface="新細明體" pitchFamily="18" charset="-120"/>
            </a:endParaRPr>
          </a:p>
        </p:txBody>
      </p:sp>
      <p:pic>
        <p:nvPicPr>
          <p:cNvPr id="6" name="Picture 7" descr="sofortal_orange_yello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32440" y="44624"/>
            <a:ext cx="559526" cy="616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>
            <a:off x="6324600" y="5639608"/>
            <a:ext cx="11320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sz="1200" dirty="0" smtClean="0"/>
              <a:t>Juno</a:t>
            </a:r>
            <a:r>
              <a:rPr lang="zh-TW" altLang="en-US" sz="1200" dirty="0" smtClean="0"/>
              <a:t>少女孕記</a:t>
            </a:r>
            <a:endParaRPr lang="en-US" altLang="zh-TW" sz="1200" dirty="0" smtClean="0"/>
          </a:p>
          <a:p>
            <a:r>
              <a:rPr lang="zh-TW" altLang="en-US" sz="1200" dirty="0" smtClean="0"/>
              <a:t>宣傳照</a:t>
            </a:r>
            <a:endParaRPr lang="zh-HK" altLang="en-US" sz="12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4000" b="1" dirty="0" smtClean="0">
                <a:solidFill>
                  <a:srgbClr val="0070C0"/>
                </a:solidFill>
              </a:rPr>
              <a:t>未婚／意外懷孕怎麼辦？</a:t>
            </a:r>
          </a:p>
        </p:txBody>
      </p:sp>
      <p:sp>
        <p:nvSpPr>
          <p:cNvPr id="17417" name="投影片編號版面配置區 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819925C-ACA7-4D72-9F69-831F3DC58763}" type="slidenum">
              <a:rPr lang="en-US" altLang="zh-TW" smtClean="0">
                <a:ea typeface="新細明體" pitchFamily="18" charset="-120"/>
              </a:rPr>
              <a:pPr/>
              <a:t>5</a:t>
            </a:fld>
            <a:endParaRPr lang="en-US" altLang="zh-TW" smtClean="0">
              <a:ea typeface="新細明體" pitchFamily="18" charset="-120"/>
            </a:endParaRPr>
          </a:p>
        </p:txBody>
      </p:sp>
      <p:pic>
        <p:nvPicPr>
          <p:cNvPr id="11268" name="Picture 4" descr="http://scm-l3.technorati.com/11/10/27/55047/skin-treatment-for-baby.jpg?t=201110270715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627313"/>
            <a:ext cx="3789363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矩形 8"/>
          <p:cNvSpPr>
            <a:spLocks noChangeArrowheads="1"/>
          </p:cNvSpPr>
          <p:nvPr/>
        </p:nvSpPr>
        <p:spPr bwMode="auto">
          <a:xfrm>
            <a:off x="1481138" y="1752600"/>
            <a:ext cx="1338262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zh-TW" altLang="en-US" sz="3000" dirty="0">
                <a:latin typeface="Century Schoolbook" pitchFamily="18" charset="0"/>
              </a:rPr>
              <a:t>生下來</a:t>
            </a:r>
          </a:p>
        </p:txBody>
      </p:sp>
      <p:pic>
        <p:nvPicPr>
          <p:cNvPr id="11270" name="Picture 2" descr="http://pic4.nipic.com/20091212/1612440_102514095444_2.jpg"/>
          <p:cNvPicPr>
            <a:picLocks noChangeAspect="1" noChangeArrowheads="1"/>
          </p:cNvPicPr>
          <p:nvPr/>
        </p:nvPicPr>
        <p:blipFill>
          <a:blip r:embed="rId3" cstate="print"/>
          <a:srcRect t="14221" b="33736"/>
          <a:stretch>
            <a:fillRect/>
          </a:stretch>
        </p:blipFill>
        <p:spPr bwMode="auto">
          <a:xfrm>
            <a:off x="4648200" y="2627313"/>
            <a:ext cx="3810000" cy="250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1" name="矩形 10"/>
          <p:cNvSpPr>
            <a:spLocks noChangeArrowheads="1"/>
          </p:cNvSpPr>
          <p:nvPr/>
        </p:nvSpPr>
        <p:spPr bwMode="auto">
          <a:xfrm>
            <a:off x="5976938" y="1752600"/>
            <a:ext cx="954087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zh-TW" altLang="en-US" sz="3000">
                <a:latin typeface="Century Schoolbook" pitchFamily="18" charset="0"/>
              </a:rPr>
              <a:t>墮胎</a:t>
            </a:r>
          </a:p>
        </p:txBody>
      </p:sp>
      <p:cxnSp>
        <p:nvCxnSpPr>
          <p:cNvPr id="17" name="直線接點 16"/>
          <p:cNvCxnSpPr/>
          <p:nvPr/>
        </p:nvCxnSpPr>
        <p:spPr>
          <a:xfrm>
            <a:off x="4435475" y="1524000"/>
            <a:ext cx="0" cy="4648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7" descr="sofortal_orange_yello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32440" y="44624"/>
            <a:ext cx="559526" cy="616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矩形 1"/>
          <p:cNvSpPr/>
          <p:nvPr/>
        </p:nvSpPr>
        <p:spPr>
          <a:xfrm>
            <a:off x="3446344" y="5163839"/>
            <a:ext cx="8002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200" dirty="0" smtClean="0"/>
              <a:t>網絡</a:t>
            </a:r>
            <a:r>
              <a:rPr lang="zh-TW" altLang="en-US" sz="1200" dirty="0"/>
              <a:t>相</a:t>
            </a:r>
            <a:r>
              <a:rPr lang="zh-TW" altLang="en-US" sz="1200" dirty="0" smtClean="0"/>
              <a:t>片</a:t>
            </a:r>
            <a:endParaRPr lang="zh-HK" altLang="en-US" sz="1200" dirty="0"/>
          </a:p>
        </p:txBody>
      </p:sp>
      <p:sp>
        <p:nvSpPr>
          <p:cNvPr id="12" name="矩形 11"/>
          <p:cNvSpPr/>
          <p:nvPr/>
        </p:nvSpPr>
        <p:spPr>
          <a:xfrm>
            <a:off x="7783222" y="5164136"/>
            <a:ext cx="8002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200" dirty="0" smtClean="0"/>
              <a:t>網絡相片</a:t>
            </a:r>
            <a:endParaRPr lang="zh-HK" altLang="en-US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/>
      <p:bldP spid="1127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4000" b="1" dirty="0" smtClean="0">
                <a:solidFill>
                  <a:srgbClr val="7030A0"/>
                </a:solidFill>
              </a:rPr>
              <a:t>投票時間</a:t>
            </a:r>
            <a:endParaRPr lang="zh-TW" altLang="en-US" sz="4000" b="1" dirty="0">
              <a:solidFill>
                <a:srgbClr val="7030A0"/>
              </a:solidFill>
            </a:endParaRPr>
          </a:p>
        </p:txBody>
      </p:sp>
      <p:sp>
        <p:nvSpPr>
          <p:cNvPr id="18438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4B5AE46-CD6D-4473-AE5F-3429C8286A3E}" type="slidenum">
              <a:rPr lang="en-US" altLang="zh-TW" smtClean="0">
                <a:ea typeface="新細明體" pitchFamily="18" charset="-120"/>
              </a:rPr>
              <a:pPr/>
              <a:t>6</a:t>
            </a:fld>
            <a:endParaRPr lang="en-US" altLang="zh-TW" smtClean="0">
              <a:ea typeface="新細明體" pitchFamily="18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449263" indent="-449263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zh-TW" altLang="en-US" sz="3000" dirty="0" smtClean="0">
                <a:latin typeface="+mn-ea"/>
              </a:rPr>
              <a:t>假如有一位十六歲的女生未婚懷孕，她選擇墮胎，你會接受她墮胎嗎？</a:t>
            </a:r>
            <a:endParaRPr lang="en-US" altLang="zh-TW" sz="3000" dirty="0" smtClean="0">
              <a:latin typeface="+mn-ea"/>
            </a:endParaRPr>
          </a:p>
        </p:txBody>
      </p:sp>
      <p:pic>
        <p:nvPicPr>
          <p:cNvPr id="7" name="Picture 7" descr="sofortal_orange_yello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2440" y="44624"/>
            <a:ext cx="559526" cy="616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群組 10"/>
          <p:cNvGrpSpPr/>
          <p:nvPr/>
        </p:nvGrpSpPr>
        <p:grpSpPr>
          <a:xfrm>
            <a:off x="1518600" y="3048000"/>
            <a:ext cx="2520000" cy="2520000"/>
            <a:chOff x="1518600" y="3048000"/>
            <a:chExt cx="2520000" cy="2520000"/>
          </a:xfrm>
        </p:grpSpPr>
        <p:sp>
          <p:nvSpPr>
            <p:cNvPr id="6" name="圓角矩形 5"/>
            <p:cNvSpPr/>
            <p:nvPr/>
          </p:nvSpPr>
          <p:spPr>
            <a:xfrm>
              <a:off x="1518600" y="3048000"/>
              <a:ext cx="2520000" cy="2520000"/>
            </a:xfrm>
            <a:prstGeom prst="roundRect">
              <a:avLst/>
            </a:prstGeom>
            <a:solidFill>
              <a:srgbClr val="008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32930">
              <a:off x="1872050" y="3438237"/>
              <a:ext cx="1739527" cy="1739527"/>
            </a:xfrm>
            <a:prstGeom prst="rect">
              <a:avLst/>
            </a:prstGeom>
          </p:spPr>
        </p:pic>
      </p:grpSp>
      <p:grpSp>
        <p:nvGrpSpPr>
          <p:cNvPr id="9" name="群組 8"/>
          <p:cNvGrpSpPr/>
          <p:nvPr/>
        </p:nvGrpSpPr>
        <p:grpSpPr>
          <a:xfrm>
            <a:off x="4947600" y="3048000"/>
            <a:ext cx="2520000" cy="2520000"/>
            <a:chOff x="4947600" y="3048000"/>
            <a:chExt cx="2520000" cy="2520000"/>
          </a:xfrm>
        </p:grpSpPr>
        <p:sp>
          <p:nvSpPr>
            <p:cNvPr id="10" name="圓角矩形 9"/>
            <p:cNvSpPr/>
            <p:nvPr/>
          </p:nvSpPr>
          <p:spPr>
            <a:xfrm>
              <a:off x="4947600" y="3048000"/>
              <a:ext cx="2520000" cy="2520000"/>
            </a:xfrm>
            <a:prstGeom prst="roundRect">
              <a:avLst/>
            </a:prstGeom>
            <a:solidFill>
              <a:srgbClr val="BC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8200" y="3438600"/>
              <a:ext cx="1738800" cy="1738800"/>
            </a:xfrm>
            <a:prstGeom prst="rect">
              <a:avLst/>
            </a:prstGeom>
          </p:spPr>
        </p:pic>
      </p:grp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5" descr="2009_04_30 年均400少女墮胎 議員倡小學性教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"/>
            <a:ext cx="4751388" cy="2676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946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3413" y="2971800"/>
            <a:ext cx="4751387" cy="3752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9461" name="投影片編號版面配置區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0B1B19B-2626-46CF-A4AF-EF9C69DCB377}" type="slidenum">
              <a:rPr lang="en-US" altLang="zh-TW" smtClean="0">
                <a:ea typeface="新細明體" pitchFamily="18" charset="-120"/>
              </a:rPr>
              <a:pPr/>
              <a:t>7</a:t>
            </a:fld>
            <a:endParaRPr lang="en-US" altLang="zh-TW" smtClean="0">
              <a:ea typeface="新細明體" pitchFamily="18" charset="-120"/>
            </a:endParaRPr>
          </a:p>
        </p:txBody>
      </p:sp>
      <p:pic>
        <p:nvPicPr>
          <p:cNvPr id="6" name="Picture 7" descr="sofortal_orange_yello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32440" y="44624"/>
            <a:ext cx="559526" cy="616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討論時間</a:t>
            </a:r>
            <a:endParaRPr lang="zh-TW" altLang="en-US" sz="4000" dirty="0">
              <a:solidFill>
                <a:srgbClr val="0000FF"/>
              </a:solidFill>
            </a:endParaRPr>
          </a:p>
        </p:txBody>
      </p:sp>
      <p:sp>
        <p:nvSpPr>
          <p:cNvPr id="2048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887AE42-90A3-4640-BF5B-7BD89588BC8E}" type="slidenum">
              <a:rPr lang="en-US" altLang="zh-TW" smtClean="0">
                <a:ea typeface="新細明體" pitchFamily="18" charset="-120"/>
              </a:rPr>
              <a:pPr/>
              <a:t>8</a:t>
            </a:fld>
            <a:endParaRPr lang="en-US" altLang="zh-TW" smtClean="0">
              <a:ea typeface="新細明體" pitchFamily="18" charset="-120"/>
            </a:endParaRPr>
          </a:p>
        </p:txBody>
      </p:sp>
      <p:sp>
        <p:nvSpPr>
          <p:cNvPr id="2048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360363" indent="-360363">
              <a:spcBef>
                <a:spcPts val="1200"/>
              </a:spcBef>
              <a:buSzPct val="76000"/>
              <a:buFont typeface="Wingdings 3" pitchFamily="18" charset="2"/>
              <a:buChar char=""/>
            </a:pPr>
            <a:r>
              <a:rPr lang="zh-TW" altLang="en-US" sz="3000" smtClean="0"/>
              <a:t>全班分成正反兩方</a:t>
            </a:r>
          </a:p>
          <a:p>
            <a:pPr marL="360363" indent="-360363">
              <a:spcBef>
                <a:spcPts val="1200"/>
              </a:spcBef>
              <a:buSzPct val="76000"/>
              <a:buFont typeface="Wingdings 3" pitchFamily="18" charset="2"/>
              <a:buChar char=""/>
            </a:pPr>
            <a:r>
              <a:rPr lang="zh-TW" altLang="en-US" sz="3000" smtClean="0"/>
              <a:t>就以下題目進行辯論：</a:t>
            </a:r>
          </a:p>
          <a:p>
            <a:pPr marL="360363" indent="-360363">
              <a:spcBef>
                <a:spcPts val="1200"/>
              </a:spcBef>
              <a:buSzPct val="76000"/>
              <a:buFont typeface="Wingdings 3" pitchFamily="18" charset="2"/>
              <a:buChar char=""/>
            </a:pPr>
            <a:endParaRPr lang="zh-TW" altLang="en-US" sz="3000" smtClean="0"/>
          </a:p>
          <a:p>
            <a:pPr marL="360363" indent="-360363">
              <a:spcBef>
                <a:spcPts val="1200"/>
              </a:spcBef>
              <a:buSzPct val="76000"/>
              <a:buFont typeface="Wingdings 3" pitchFamily="18" charset="2"/>
              <a:buChar char=""/>
            </a:pPr>
            <a:endParaRPr lang="en-US" altLang="zh-TW" sz="3000" smtClean="0"/>
          </a:p>
          <a:p>
            <a:pPr marL="360363" indent="-360363">
              <a:spcBef>
                <a:spcPts val="1200"/>
              </a:spcBef>
              <a:buSzPct val="76000"/>
              <a:buFont typeface="Wingdings 3" pitchFamily="18" charset="2"/>
              <a:buChar char=""/>
            </a:pPr>
            <a:r>
              <a:rPr lang="en-US" altLang="zh-TW" sz="3000" smtClean="0"/>
              <a:t>4-5</a:t>
            </a:r>
            <a:r>
              <a:rPr lang="zh-TW" altLang="en-US" sz="3000" smtClean="0"/>
              <a:t>人一組，先進行小組討論，並記下重點在白紙上</a:t>
            </a:r>
            <a:endParaRPr lang="en-US" altLang="zh-TW" sz="3000" smtClean="0"/>
          </a:p>
          <a:p>
            <a:pPr marL="360363" indent="-360363">
              <a:spcBef>
                <a:spcPts val="1200"/>
              </a:spcBef>
              <a:buSzPct val="76000"/>
              <a:buFont typeface="Wingdings 3" pitchFamily="18" charset="2"/>
              <a:buChar char=""/>
            </a:pPr>
            <a:r>
              <a:rPr lang="zh-TW" altLang="en-US" sz="3000" smtClean="0"/>
              <a:t>正反雙方各自發言</a:t>
            </a:r>
          </a:p>
        </p:txBody>
      </p:sp>
      <p:sp>
        <p:nvSpPr>
          <p:cNvPr id="20485" name="矩形 4"/>
          <p:cNvSpPr>
            <a:spLocks noChangeArrowheads="1"/>
          </p:cNvSpPr>
          <p:nvPr/>
        </p:nvSpPr>
        <p:spPr bwMode="auto">
          <a:xfrm>
            <a:off x="1905000" y="3073400"/>
            <a:ext cx="51085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60363" indent="-360363"/>
            <a:r>
              <a:rPr kumimoji="0" lang="zh-TW" altLang="en-US" sz="3200" b="1">
                <a:solidFill>
                  <a:srgbClr val="C00000"/>
                </a:solidFill>
                <a:latin typeface="Century Schoolbook" pitchFamily="18" charset="0"/>
              </a:rPr>
              <a:t>辯題：女性應有墮胎自主權</a:t>
            </a:r>
            <a:endParaRPr kumimoji="0" lang="en-US" altLang="zh-TW" sz="3200" b="1">
              <a:solidFill>
                <a:srgbClr val="C00000"/>
              </a:solidFill>
              <a:latin typeface="Century Schoolbook" pitchFamily="18" charset="0"/>
            </a:endParaRPr>
          </a:p>
        </p:txBody>
      </p:sp>
      <p:pic>
        <p:nvPicPr>
          <p:cNvPr id="7" name="Picture 7" descr="sofortal_orange_yello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2440" y="44624"/>
            <a:ext cx="559526" cy="616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墮胎：國際性的政治議題</a:t>
            </a:r>
            <a:endParaRPr lang="zh-TW" altLang="en-US" sz="4000" dirty="0">
              <a:solidFill>
                <a:srgbClr val="C00000"/>
              </a:solidFill>
            </a:endParaRPr>
          </a:p>
        </p:txBody>
      </p:sp>
      <p:sp>
        <p:nvSpPr>
          <p:cNvPr id="21511" name="投影片編號版面配置區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8F19529-E787-4F52-9A8B-BC9BA3773CC5}" type="slidenum">
              <a:rPr lang="en-US" altLang="zh-TW" smtClean="0">
                <a:ea typeface="新細明體" pitchFamily="18" charset="-120"/>
              </a:rPr>
              <a:pPr/>
              <a:t>9</a:t>
            </a:fld>
            <a:endParaRPr lang="en-US" altLang="zh-TW" smtClean="0">
              <a:ea typeface="新細明體" pitchFamily="18" charset="-120"/>
            </a:endParaRPr>
          </a:p>
        </p:txBody>
      </p:sp>
      <p:sp>
        <p:nvSpPr>
          <p:cNvPr id="1536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360363" indent="-360363">
              <a:spcBef>
                <a:spcPts val="1200"/>
              </a:spcBef>
              <a:buSzPct val="76000"/>
              <a:buFont typeface="Wingdings 3" pitchFamily="18" charset="2"/>
              <a:buChar char=""/>
            </a:pPr>
            <a:r>
              <a:rPr lang="en-US" altLang="zh-TW" sz="3000" smtClean="0"/>
              <a:t>Pro-choice</a:t>
            </a:r>
            <a:r>
              <a:rPr lang="zh-TW" altLang="en-US" sz="3000" smtClean="0"/>
              <a:t>：贊成婦女有墮胎權</a:t>
            </a:r>
          </a:p>
          <a:p>
            <a:pPr marL="360363" indent="-360363">
              <a:spcBef>
                <a:spcPts val="1200"/>
              </a:spcBef>
              <a:buSzPct val="76000"/>
              <a:buFont typeface="Wingdings 3" pitchFamily="18" charset="2"/>
              <a:buChar char=""/>
            </a:pPr>
            <a:r>
              <a:rPr lang="en-US" altLang="zh-TW" sz="3000" smtClean="0"/>
              <a:t>Pro-life </a:t>
            </a:r>
            <a:r>
              <a:rPr lang="zh-TW" altLang="en-US" sz="3000" smtClean="0"/>
              <a:t>：反對墮胎</a:t>
            </a:r>
          </a:p>
        </p:txBody>
      </p:sp>
      <p:pic>
        <p:nvPicPr>
          <p:cNvPr id="15365" name="Picture 10" descr="http://www.ncregister.com/images/uploads/prolife_sig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3276600"/>
            <a:ext cx="381000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12" descr="http://www.blogforchoice.com/vote%20prochoi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4988" y="3276600"/>
            <a:ext cx="3808412" cy="254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sofortal_orange_yello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32440" y="44624"/>
            <a:ext cx="559526" cy="616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矩形 8"/>
          <p:cNvSpPr/>
          <p:nvPr/>
        </p:nvSpPr>
        <p:spPr>
          <a:xfrm>
            <a:off x="3446344" y="5854916"/>
            <a:ext cx="8002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200" dirty="0" smtClean="0"/>
              <a:t>網絡</a:t>
            </a:r>
            <a:r>
              <a:rPr lang="zh-TW" altLang="en-US" sz="1200" dirty="0"/>
              <a:t>相</a:t>
            </a:r>
            <a:r>
              <a:rPr lang="zh-TW" altLang="en-US" sz="1200" dirty="0" smtClean="0"/>
              <a:t>片</a:t>
            </a:r>
            <a:endParaRPr lang="zh-HK" altLang="en-US" sz="1200" dirty="0"/>
          </a:p>
        </p:txBody>
      </p:sp>
      <p:sp>
        <p:nvSpPr>
          <p:cNvPr id="10" name="矩形 9"/>
          <p:cNvSpPr/>
          <p:nvPr/>
        </p:nvSpPr>
        <p:spPr>
          <a:xfrm>
            <a:off x="7657981" y="5855213"/>
            <a:ext cx="8002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200" dirty="0" smtClean="0"/>
              <a:t>網絡相片</a:t>
            </a:r>
            <a:endParaRPr lang="zh-HK" altLang="en-US" sz="12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原創">
  <a:themeElements>
    <a:clrScheme name="原創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原創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原創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937</TotalTime>
  <Words>983</Words>
  <Application>Microsoft Office PowerPoint</Application>
  <PresentationFormat>如螢幕大小 (4:3)</PresentationFormat>
  <Paragraphs>155</Paragraphs>
  <Slides>25</Slides>
  <Notes>1</Notes>
  <HiddenSlides>0</HiddenSlides>
  <MMClips>0</MMClips>
  <ScaleCrop>false</ScaleCrop>
  <HeadingPairs>
    <vt:vector size="8" baseType="variant">
      <vt:variant>
        <vt:lpstr>使用字型</vt:lpstr>
      </vt:variant>
      <vt:variant>
        <vt:i4>14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25</vt:i4>
      </vt:variant>
    </vt:vector>
  </HeadingPairs>
  <TitlesOfParts>
    <vt:vector size="41" baseType="lpstr">
      <vt:lpstr>微軟正黑體</vt:lpstr>
      <vt:lpstr>新細明體</vt:lpstr>
      <vt:lpstr>標楷體</vt:lpstr>
      <vt:lpstr>Arial</vt:lpstr>
      <vt:lpstr>Arial</vt:lpstr>
      <vt:lpstr>Bookman Old Style</vt:lpstr>
      <vt:lpstr>Calibri</vt:lpstr>
      <vt:lpstr>Century Schoolbook</vt:lpstr>
      <vt:lpstr>Comic Sans MS</vt:lpstr>
      <vt:lpstr>Gill Sans MT</vt:lpstr>
      <vt:lpstr>Tahoma</vt:lpstr>
      <vt:lpstr>Times New Roman</vt:lpstr>
      <vt:lpstr>Wingdings</vt:lpstr>
      <vt:lpstr>Wingdings 3</vt:lpstr>
      <vt:lpstr>原創</vt:lpstr>
      <vt:lpstr>Photo Editor 影像</vt:lpstr>
      <vt:lpstr>「留」與「墮」的抉擇</vt:lpstr>
      <vt:lpstr>關注生命倫理　正視社會歪風</vt:lpstr>
      <vt:lpstr>課堂目的</vt:lpstr>
      <vt:lpstr>未婚／意外懷孕怎麼辦？</vt:lpstr>
      <vt:lpstr>未婚／意外懷孕怎麼辦？</vt:lpstr>
      <vt:lpstr>投票時間</vt:lpstr>
      <vt:lpstr>PowerPoint 簡報</vt:lpstr>
      <vt:lpstr>討論時間</vt:lpstr>
      <vt:lpstr>墮胎：國際性的政治議題</vt:lpstr>
      <vt:lpstr>Pro-choice（維護個人選擇權）</vt:lpstr>
      <vt:lpstr>Pro-Life（維護生命）</vt:lpstr>
      <vt:lpstr>香港法例：第212章《侵害人身罪條例》</vt:lpstr>
      <vt:lpstr>香港法例：第212章《侵害人身罪條例》</vt:lpstr>
      <vt:lpstr>終止懷孕手術的影響</vt:lpstr>
      <vt:lpstr>胎兒是什麼？</vt:lpstr>
      <vt:lpstr>生命從何時開始？</vt:lpstr>
      <vt:lpstr>九成以上的墮胎是在首十二周前進行， 很多人認為十二周的胎兒不過是重一安士的人體組織……</vt:lpstr>
      <vt:lpstr>胎兒是生命</vt:lpstr>
      <vt:lpstr>短片The Miracle of Life</vt:lpstr>
      <vt:lpstr>意外懷孕怎麼辦？</vt:lpstr>
      <vt:lpstr>防止意外懷孕</vt:lpstr>
      <vt:lpstr>我如何做決定</vt:lpstr>
      <vt:lpstr>總結</vt:lpstr>
      <vt:lpstr>http://www.truth-light.org.hk</vt:lpstr>
      <vt:lpstr>注意：基於版權關係，此教材只作非牟利教育用途！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「留」與「墮」的抉擇</dc:title>
  <dc:creator/>
  <cp:lastModifiedBy>yung</cp:lastModifiedBy>
  <cp:revision>105</cp:revision>
  <dcterms:created xsi:type="dcterms:W3CDTF">2006-08-16T00:00:00Z</dcterms:created>
  <dcterms:modified xsi:type="dcterms:W3CDTF">2016-01-07T03:19:13Z</dcterms:modified>
</cp:coreProperties>
</file>