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27"/>
  </p:notesMasterIdLst>
  <p:handoutMasterIdLst>
    <p:handoutMasterId r:id="rId28"/>
  </p:handoutMasterIdLst>
  <p:sldIdLst>
    <p:sldId id="256" r:id="rId2"/>
    <p:sldId id="291" r:id="rId3"/>
    <p:sldId id="257" r:id="rId4"/>
    <p:sldId id="260" r:id="rId5"/>
    <p:sldId id="262" r:id="rId6"/>
    <p:sldId id="263" r:id="rId7"/>
    <p:sldId id="264" r:id="rId8"/>
    <p:sldId id="265" r:id="rId9"/>
    <p:sldId id="271" r:id="rId10"/>
    <p:sldId id="272" r:id="rId11"/>
    <p:sldId id="273" r:id="rId12"/>
    <p:sldId id="269" r:id="rId13"/>
    <p:sldId id="276" r:id="rId14"/>
    <p:sldId id="274" r:id="rId15"/>
    <p:sldId id="278" r:id="rId16"/>
    <p:sldId id="277" r:id="rId17"/>
    <p:sldId id="289" r:id="rId18"/>
    <p:sldId id="279" r:id="rId19"/>
    <p:sldId id="285" r:id="rId20"/>
    <p:sldId id="287" r:id="rId21"/>
    <p:sldId id="281" r:id="rId22"/>
    <p:sldId id="284" r:id="rId23"/>
    <p:sldId id="288" r:id="rId24"/>
    <p:sldId id="293" r:id="rId25"/>
    <p:sldId id="292" r:id="rId26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Verdana" pitchFamily="34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0023"/>
    <a:srgbClr val="FFFFFF"/>
    <a:srgbClr val="270B0B"/>
    <a:srgbClr val="333333"/>
    <a:srgbClr val="C08040"/>
    <a:srgbClr val="E1EEFF"/>
    <a:srgbClr val="FFEFF6"/>
    <a:srgbClr val="0C5B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樣式 1 - 輔色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深色樣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深色樣式 2 - 輔色 1/輔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中等深淺樣式 1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E3FDE45-AF77-4B5C-9715-49D594BDF05E}" styleName="淺色樣式 1 - 輔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E9639D4-E3E2-4D34-9284-5A2195B3D0D7}" styleName="淺色樣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10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fld id="{ED3C5183-43BA-40D5-A682-F2352E75633D}" type="datetimeFigureOut">
              <a:rPr lang="zh-TW" altLang="en-US"/>
              <a:pPr>
                <a:defRPr/>
              </a:pPr>
              <a:t>2016/1/6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fld id="{483CDA62-D93B-45CE-AD45-5886CC3A9AF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38818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eaLnBrk="0" hangingPunct="0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eaLnBrk="0" hangingPunct="0">
              <a:defRPr kumimoji="0" sz="1300">
                <a:ea typeface="+mn-ea"/>
              </a:defRPr>
            </a:lvl1pPr>
          </a:lstStyle>
          <a:p>
            <a:pPr>
              <a:defRPr/>
            </a:pPr>
            <a:fld id="{E3B7E5A4-64CD-464A-97A1-FE1B34AD2835}" type="datetimeFigureOut">
              <a:rPr lang="zh-TW" altLang="en-US"/>
              <a:pPr>
                <a:defRPr/>
              </a:pPr>
              <a:t>2016/1/6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eaLnBrk="0" hangingPunct="0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eaLnBrk="0" hangingPunct="0">
              <a:defRPr kumimoji="0" sz="1300">
                <a:ea typeface="+mn-ea"/>
              </a:defRPr>
            </a:lvl1pPr>
          </a:lstStyle>
          <a:p>
            <a:pPr>
              <a:defRPr/>
            </a:pPr>
            <a:fld id="{985CE76D-E225-4816-A7F8-12BF30C6B66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4012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B11C69-B72B-4B3E-BE01-96282533204C}" type="slidenum">
              <a:rPr lang="en-US" altLang="zh-TW"/>
              <a:pPr/>
              <a:t>24</a:t>
            </a:fld>
            <a:endParaRPr lang="en-US" altLang="zh-TW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574" y="4861442"/>
            <a:ext cx="5206154" cy="4605576"/>
          </a:xfrm>
        </p:spPr>
        <p:txBody>
          <a:bodyPr lIns="94752" tIns="47376" rIns="94752" bIns="47376"/>
          <a:lstStyle/>
          <a:p>
            <a:r>
              <a:rPr lang="zh-TW" altLang="en-US"/>
              <a:t>明光社</a:t>
            </a:r>
          </a:p>
          <a:p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8238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altLang="zh-TW" dirty="0">
              <a:solidFill>
                <a:srgbClr val="FFFFFF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altLang="zh-TW" dirty="0">
              <a:solidFill>
                <a:srgbClr val="FFFFFF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altLang="zh-TW" dirty="0">
              <a:solidFill>
                <a:srgbClr val="FFFFFF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altLang="zh-TW" dirty="0">
              <a:solidFill>
                <a:srgbClr val="FFFFFF"/>
              </a:solidFill>
            </a:endParaRPr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10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2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0B545-23A9-4589-995B-C3273903B882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AED98-248C-4349-9ECF-ADA3CD012BB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線接點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kumimoji="0" lang="en-US" dirty="0">
              <a:ea typeface="+mn-ea"/>
            </a:endParaRPr>
          </a:p>
        </p:txBody>
      </p:sp>
      <p:sp>
        <p:nvSpPr>
          <p:cNvPr id="5" name="等腰三角形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altLang="zh-TW" dirty="0">
              <a:solidFill>
                <a:srgbClr val="FFFFFF"/>
              </a:solidFill>
            </a:endParaRPr>
          </a:p>
        </p:txBody>
      </p:sp>
      <p:sp>
        <p:nvSpPr>
          <p:cNvPr id="6" name="直線接點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kumimoji="0" lang="en-US" dirty="0">
              <a:ea typeface="+mn-ea"/>
            </a:endParaRPr>
          </a:p>
        </p:txBody>
      </p: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3D1D2-D59A-41F1-A7DB-C393B301189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79CE0-F151-43AC-A631-7B34EF8C787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altLang="zh-TW" dirty="0">
              <a:solidFill>
                <a:srgbClr val="FFFFFF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altLang="zh-TW" dirty="0">
              <a:solidFill>
                <a:srgbClr val="FFFFFF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4BCDE-BA0B-4DA4-AA0B-87BBF836512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BC901-FD19-4165-A80C-0662509EB36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A5F73-451C-48FE-9B27-0B180D000B7C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等腰三角形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altLang="zh-TW" dirty="0">
              <a:solidFill>
                <a:srgbClr val="FFFFFF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1991B-08AA-4545-BE14-F11829AEAF1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線接點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kumimoji="0" lang="en-US" dirty="0">
              <a:ea typeface="+mn-ea"/>
            </a:endParaRPr>
          </a:p>
        </p:txBody>
      </p:sp>
      <p:sp>
        <p:nvSpPr>
          <p:cNvPr id="3" name="等腰三角形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altLang="zh-TW" dirty="0">
              <a:solidFill>
                <a:srgbClr val="FFFFFF"/>
              </a:solidFill>
            </a:endParaRPr>
          </a:p>
        </p:txBody>
      </p:sp>
      <p:sp>
        <p:nvSpPr>
          <p:cNvPr id="4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50A20-1255-499A-8A49-0A50C25FF1E2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接點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kumimoji="0" lang="en-US" dirty="0">
              <a:ea typeface="+mn-ea"/>
            </a:endParaRPr>
          </a:p>
        </p:txBody>
      </p:sp>
      <p:sp>
        <p:nvSpPr>
          <p:cNvPr id="6" name="直線接點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kumimoji="0" lang="en-US" dirty="0">
              <a:ea typeface="+mn-ea"/>
            </a:endParaRPr>
          </a:p>
        </p:txBody>
      </p:sp>
      <p:sp>
        <p:nvSpPr>
          <p:cNvPr id="7" name="等腰三角形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altLang="zh-TW" dirty="0">
              <a:solidFill>
                <a:srgbClr val="FFFFFF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2" name="內容版面配置區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8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F957D-213F-45BB-969A-28B0B640FFA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接點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kumimoji="0" lang="en-US" dirty="0">
              <a:ea typeface="+mn-ea"/>
            </a:endParaRPr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altLang="zh-TW" dirty="0">
              <a:solidFill>
                <a:srgbClr val="FFFFFF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altLang="zh-TW" dirty="0">
              <a:solidFill>
                <a:srgbClr val="FFFFFF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C93D1-77ED-417D-A822-A5A02B59795B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標題版面配置區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4579" name="文字版面配置區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  <a:ea typeface="+mn-ea"/>
              </a:defRPr>
            </a:lvl1pPr>
          </a:lstStyle>
          <a:p>
            <a:pPr>
              <a:defRPr/>
            </a:pPr>
            <a:fld id="{65A3FF59-19D8-4187-B44C-8EA712E94FDF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  <p:sp>
        <p:nvSpPr>
          <p:cNvPr id="28" name="直線接點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kumimoji="0" lang="en-US" dirty="0">
              <a:ea typeface="+mn-ea"/>
            </a:endParaRPr>
          </a:p>
        </p:txBody>
      </p:sp>
      <p:sp>
        <p:nvSpPr>
          <p:cNvPr id="29" name="直線接點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kumimoji="0" lang="en-US" dirty="0">
              <a:ea typeface="+mn-ea"/>
            </a:endParaRPr>
          </a:p>
        </p:txBody>
      </p:sp>
      <p:sp>
        <p:nvSpPr>
          <p:cNvPr id="10" name="等腰三角形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 altLang="zh-TW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4" r:id="rId1"/>
    <p:sldLayoutId id="2147483940" r:id="rId2"/>
    <p:sldLayoutId id="2147483945" r:id="rId3"/>
    <p:sldLayoutId id="2147483941" r:id="rId4"/>
    <p:sldLayoutId id="2147483942" r:id="rId5"/>
    <p:sldLayoutId id="2147483946" r:id="rId6"/>
    <p:sldLayoutId id="2147483947" r:id="rId7"/>
    <p:sldLayoutId id="2147483948" r:id="rId8"/>
    <p:sldLayoutId id="2147483949" r:id="rId9"/>
    <p:sldLayoutId id="2147483943" r:id="rId10"/>
    <p:sldLayoutId id="214748395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C9004D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2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11" descr="C:\Documents and Settings\Yung\Local Settings\Temporary Internet Files\Content.IE5\0JEXUNSX\MP900440293[2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38" y="0"/>
            <a:ext cx="9123362" cy="645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0" y="4232275"/>
            <a:ext cx="9144000" cy="1016000"/>
          </a:xfrm>
          <a:prstGeom prst="rect">
            <a:avLst/>
          </a:prstGeom>
          <a:solidFill>
            <a:srgbClr val="FFFFFF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zh-TW" altLang="en-US" sz="6000">
                <a:solidFill>
                  <a:srgbClr val="3333CC"/>
                </a:solidFill>
                <a:latin typeface="微軟正黑體" pitchFamily="34" charset="-120"/>
                <a:ea typeface="微軟正黑體" pitchFamily="34" charset="-120"/>
              </a:rPr>
              <a:t>不再曖昧</a:t>
            </a:r>
            <a:endParaRPr kumimoji="0" lang="en-US" altLang="zh-TW" sz="6000">
              <a:solidFill>
                <a:srgbClr val="3333CC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5" name="Picture 7" descr="sofortal_orange_yello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32440" y="44624"/>
            <a:ext cx="559526" cy="61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曖昧男女</a:t>
            </a:r>
            <a:endParaRPr lang="zh-TW" altLang="en-US" sz="40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100" name="投影片編號版面配置區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DA3DDCC-CF19-4981-9C14-6EA7A998378F}" type="slidenum">
              <a:rPr lang="en-US" altLang="zh-TW" smtClean="0"/>
              <a:pPr>
                <a:defRPr/>
              </a:pPr>
              <a:t>10</a:t>
            </a:fld>
            <a:endParaRPr lang="en-US" altLang="zh-TW" smtClean="0"/>
          </a:p>
        </p:txBody>
      </p:sp>
      <p:sp>
        <p:nvSpPr>
          <p:cNvPr id="10" name="內容版面配置區 2"/>
          <p:cNvSpPr txBox="1">
            <a:spLocks/>
          </p:cNvSpPr>
          <p:nvPr/>
        </p:nvSpPr>
        <p:spPr>
          <a:xfrm>
            <a:off x="468313" y="3141663"/>
            <a:ext cx="5473700" cy="2376487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kumimoji="0" lang="zh-TW" altLang="en-US" sz="3200" dirty="0">
                <a:solidFill>
                  <a:schemeClr val="accent6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阿鋒和小恩是同級同學，他們是自小認識的好朋友</a:t>
            </a:r>
            <a:r>
              <a:rPr kumimoji="0" lang="en-US" altLang="zh-TW" sz="3200" dirty="0">
                <a:solidFill>
                  <a:schemeClr val="accent6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……</a:t>
            </a:r>
            <a:endParaRPr kumimoji="0" lang="zh-TW" altLang="en-US" sz="3200" dirty="0">
              <a:solidFill>
                <a:schemeClr val="accent6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457200" y="1268413"/>
            <a:ext cx="8229600" cy="187325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kumimoji="0" lang="zh-TW" altLang="en-US" sz="3200" dirty="0">
                <a:solidFill>
                  <a:schemeClr val="accent5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全班分組，五至六人一組</a:t>
            </a:r>
            <a:endParaRPr kumimoji="0" lang="en-US" altLang="zh-TW" sz="3200" dirty="0">
              <a:solidFill>
                <a:schemeClr val="accent5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kumimoji="0" lang="zh-TW" altLang="en-US" sz="3200" dirty="0">
                <a:solidFill>
                  <a:schemeClr val="accent5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每組一張工作紙</a:t>
            </a:r>
          </a:p>
        </p:txBody>
      </p:sp>
      <p:pic>
        <p:nvPicPr>
          <p:cNvPr id="8" name="Picture 7" descr="sofortal_orange_yell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2440" y="44624"/>
            <a:ext cx="559526" cy="61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1458" y="3501008"/>
            <a:ext cx="2855342" cy="2855342"/>
          </a:xfrm>
          <a:prstGeom prst="rect">
            <a:avLst/>
          </a:prstGeom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分組討論</a:t>
            </a:r>
            <a:endParaRPr lang="zh-TW" altLang="en-US" sz="40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100" name="投影片編號版面配置區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51B4081-4824-4978-9409-BA35F93ABCA9}" type="slidenum">
              <a:rPr lang="en-US" altLang="zh-TW" smtClean="0"/>
              <a:pPr>
                <a:defRPr/>
              </a:pPr>
              <a:t>11</a:t>
            </a:fld>
            <a:endParaRPr lang="en-US" altLang="zh-TW" smtClean="0"/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457200" y="1268413"/>
            <a:ext cx="8291513" cy="4537075"/>
          </a:xfrm>
          <a:prstGeom prst="rect">
            <a:avLst/>
          </a:prstGeom>
        </p:spPr>
        <p:txBody>
          <a:bodyPr/>
          <a:lstStyle/>
          <a:p>
            <a:pPr marL="514350" indent="-514350" fontAlgn="auto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+mj-lt"/>
              <a:buAutoNum type="arabicPeriod"/>
              <a:defRPr/>
            </a:pPr>
            <a:r>
              <a:rPr kumimoji="0" lang="zh-TW" altLang="en-US" sz="3200" dirty="0">
                <a:solidFill>
                  <a:schemeClr val="tx2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如果你是</a:t>
            </a:r>
            <a:r>
              <a:rPr kumimoji="0" lang="zh-TW" altLang="en-US" sz="3200" u="sng" dirty="0">
                <a:solidFill>
                  <a:schemeClr val="tx2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阿鋒</a:t>
            </a:r>
            <a:r>
              <a:rPr kumimoji="0" lang="zh-TW" altLang="en-US" sz="3200" dirty="0">
                <a:solidFill>
                  <a:schemeClr val="tx2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和</a:t>
            </a:r>
            <a:r>
              <a:rPr kumimoji="0" lang="zh-TW" altLang="en-US" sz="3200" u="sng" dirty="0">
                <a:solidFill>
                  <a:schemeClr val="tx2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小恩</a:t>
            </a:r>
            <a:r>
              <a:rPr kumimoji="0" lang="zh-TW" altLang="en-US" sz="3200" dirty="0">
                <a:solidFill>
                  <a:schemeClr val="tx2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的同學，你會認為他們正在拍拖嗎？為什麼？</a:t>
            </a:r>
          </a:p>
          <a:p>
            <a:pPr marL="514350" indent="-514350" fontAlgn="auto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+mj-lt"/>
              <a:buAutoNum type="arabicPeriod"/>
              <a:defRPr/>
            </a:pPr>
            <a:r>
              <a:rPr kumimoji="0" lang="zh-TW" altLang="en-US" sz="3200" dirty="0">
                <a:solidFill>
                  <a:schemeClr val="tx2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如果</a:t>
            </a:r>
            <a:r>
              <a:rPr kumimoji="0" lang="zh-TW" altLang="en-US" sz="3200" u="sng" dirty="0">
                <a:solidFill>
                  <a:schemeClr val="tx2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阿鋒</a:t>
            </a:r>
            <a:r>
              <a:rPr kumimoji="0" lang="zh-TW" altLang="en-US" sz="3200" dirty="0">
                <a:solidFill>
                  <a:schemeClr val="tx2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和</a:t>
            </a:r>
            <a:r>
              <a:rPr kumimoji="0" lang="zh-TW" altLang="en-US" sz="3200" u="sng" dirty="0">
                <a:solidFill>
                  <a:schemeClr val="tx2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小恩</a:t>
            </a:r>
            <a:r>
              <a:rPr kumimoji="0" lang="zh-TW" altLang="en-US" sz="3200" dirty="0">
                <a:solidFill>
                  <a:schemeClr val="tx2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真的只是好朋友關係，你認為他們的相處方式是否合宜？為什麼？</a:t>
            </a:r>
          </a:p>
          <a:p>
            <a:pPr marL="514350" indent="-514350" fontAlgn="auto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+mj-lt"/>
              <a:buAutoNum type="arabicPeriod"/>
              <a:defRPr/>
            </a:pPr>
            <a:r>
              <a:rPr kumimoji="0" lang="zh-TW" altLang="en-US" sz="3200" dirty="0">
                <a:solidFill>
                  <a:schemeClr val="tx2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你認為異性間的友誼有什麼需要特別注意的地方？</a:t>
            </a:r>
          </a:p>
        </p:txBody>
      </p:sp>
      <p:pic>
        <p:nvPicPr>
          <p:cNvPr id="6" name="Picture 7" descr="sofortal_orange_yell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2440" y="44624"/>
            <a:ext cx="559526" cy="61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友情 </a:t>
            </a:r>
            <a:r>
              <a:rPr lang="en-US" altLang="zh-TW" sz="40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微軟正黑體" pitchFamily="34" charset="-120"/>
                <a:cs typeface="Times New Roman" pitchFamily="18" charset="0"/>
              </a:rPr>
              <a:t>vs</a:t>
            </a:r>
            <a:r>
              <a:rPr lang="en-US" altLang="zh-TW" sz="4000" dirty="0" smtClean="0">
                <a:solidFill>
                  <a:schemeClr val="accent1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曖昧關係</a:t>
            </a:r>
            <a:r>
              <a:rPr lang="en-US" altLang="zh-TW" sz="4000" dirty="0" smtClean="0">
                <a:solidFill>
                  <a:schemeClr val="accent1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endParaRPr lang="zh-TW" altLang="en-US" sz="40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100" name="投影片編號版面配置區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580C197-90AB-4F90-ADBB-E226833C966B}" type="slidenum">
              <a:rPr lang="en-US" altLang="zh-TW" smtClean="0"/>
              <a:pPr>
                <a:defRPr/>
              </a:pPr>
              <a:t>12</a:t>
            </a:fld>
            <a:endParaRPr lang="en-US" altLang="zh-TW" smtClean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539750" y="1700213"/>
          <a:ext cx="7848872" cy="377277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555632"/>
                <a:gridCol w="3181975"/>
                <a:gridCol w="3111265"/>
              </a:tblGrid>
              <a:tr h="74888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zh-TW" altLang="en-US" sz="30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zh-TW" sz="3000" kern="1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友情</a:t>
                      </a:r>
                      <a:endParaRPr lang="zh-TW" altLang="en-US" sz="30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000" kern="1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曖昧關係</a:t>
                      </a:r>
                      <a:endParaRPr lang="zh-TW" altLang="zh-TW" sz="3000" b="1" kern="100" dirty="0" smtClean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4888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sz="3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情感</a:t>
                      </a:r>
                      <a:endParaRPr lang="zh-TW" altLang="en-US" sz="30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000" kern="100" dirty="0" smtClean="0">
                          <a:latin typeface="微軟正黑體" pitchFamily="34" charset="-120"/>
                          <a:ea typeface="微軟正黑體" pitchFamily="34" charset="-120"/>
                        </a:rPr>
                        <a:t>純粹友誼</a:t>
                      </a:r>
                      <a:endParaRPr lang="zh-TW" sz="3000" b="0" kern="1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3000" b="0" kern="1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6"/>
                    </a:solidFill>
                  </a:tcPr>
                </a:tc>
              </a:tr>
              <a:tr h="74888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sz="3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活動</a:t>
                      </a:r>
                      <a:endParaRPr lang="zh-TW" altLang="en-US" sz="30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3000" kern="100" dirty="0" smtClean="0">
                          <a:latin typeface="微軟正黑體" pitchFamily="34" charset="-120"/>
                          <a:ea typeface="微軟正黑體" pitchFamily="34" charset="-120"/>
                        </a:rPr>
                        <a:t>群體活動</a:t>
                      </a:r>
                      <a:endParaRPr lang="zh-TW" sz="3000" b="0" kern="1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3000" b="0" kern="1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6"/>
                    </a:solidFill>
                  </a:tcPr>
                </a:tc>
              </a:tr>
              <a:tr h="74888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sz="3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距離</a:t>
                      </a:r>
                      <a:endParaRPr lang="zh-TW" altLang="en-US" sz="30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000" kern="100" dirty="0" smtClean="0">
                          <a:latin typeface="微軟正黑體" pitchFamily="34" charset="-120"/>
                          <a:ea typeface="微軟正黑體" pitchFamily="34" charset="-120"/>
                        </a:rPr>
                        <a:t>正常</a:t>
                      </a:r>
                      <a:r>
                        <a:rPr lang="zh-TW" sz="3000" kern="100" dirty="0" smtClean="0">
                          <a:latin typeface="微軟正黑體" pitchFamily="34" charset="-120"/>
                          <a:ea typeface="微軟正黑體" pitchFamily="34" charset="-120"/>
                        </a:rPr>
                        <a:t>社交</a:t>
                      </a:r>
                      <a:r>
                        <a:rPr lang="zh-TW" sz="3000" kern="100" dirty="0">
                          <a:latin typeface="微軟正黑體" pitchFamily="34" charset="-120"/>
                          <a:ea typeface="微軟正黑體" pitchFamily="34" charset="-120"/>
                        </a:rPr>
                        <a:t>距離</a:t>
                      </a:r>
                      <a:endParaRPr lang="zh-TW" sz="3000" b="0" kern="1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3000" b="0" kern="1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6"/>
                    </a:solidFill>
                  </a:tcPr>
                </a:tc>
              </a:tr>
              <a:tr h="74888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zh-TW" altLang="en-US" sz="3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關係</a:t>
                      </a:r>
                      <a:endParaRPr lang="zh-TW" altLang="en-US" sz="30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000" b="0" kern="100" dirty="0" smtClean="0"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清晰</a:t>
                      </a:r>
                      <a:endParaRPr lang="zh-TW" sz="3000" b="0" kern="1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3000" b="0" kern="100" dirty="0"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5292725" y="2478088"/>
          <a:ext cx="3111265" cy="77237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111265"/>
              </a:tblGrid>
              <a:tr h="7723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000" b="0" kern="1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友誼？好感？</a:t>
                      </a:r>
                      <a:endParaRPr lang="zh-TW" sz="3000" b="0" kern="1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5292725" y="3248025"/>
          <a:ext cx="3111265" cy="77237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111265"/>
              </a:tblGrid>
              <a:tr h="7723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000" b="0" kern="1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單獨約會</a:t>
                      </a: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5276850" y="4024313"/>
          <a:ext cx="3111265" cy="77237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111265"/>
              </a:tblGrid>
              <a:tr h="7723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000" b="0" kern="1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較</a:t>
                      </a:r>
                      <a:r>
                        <a:rPr lang="zh-TW" sz="3000" b="0" kern="1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親密</a:t>
                      </a:r>
                      <a:r>
                        <a:rPr lang="zh-TW" altLang="en-US" sz="3000" b="0" kern="1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的接觸</a:t>
                      </a:r>
                      <a:endParaRPr lang="zh-TW" sz="3000" b="0" kern="1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5276850" y="4797425"/>
          <a:ext cx="3111265" cy="77237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111265"/>
              </a:tblGrid>
              <a:tr h="7723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3000" b="0" kern="100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Times New Roman"/>
                        </a:rPr>
                        <a:t>含糊不清</a:t>
                      </a:r>
                      <a:endParaRPr lang="zh-TW" sz="3000" b="0" kern="1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" name="Picture 7" descr="sofortal_orange_yell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2440" y="44624"/>
            <a:ext cx="559526" cy="61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愛情三角理論</a:t>
            </a:r>
          </a:p>
        </p:txBody>
      </p:sp>
      <p:sp>
        <p:nvSpPr>
          <p:cNvPr id="2054" name="投影片編號版面配置區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4DBF616-DAFE-45C9-9E86-468CCC91C13A}" type="slidenum">
              <a:rPr lang="en-US" altLang="zh-TW" smtClean="0"/>
              <a:pPr>
                <a:defRPr/>
              </a:pPr>
              <a:t>13</a:t>
            </a:fld>
            <a:endParaRPr lang="en-US" altLang="zh-TW" smtClean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23850" y="1341438"/>
            <a:ext cx="8208963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buClr>
                <a:schemeClr val="accent1"/>
              </a:buClr>
              <a:buSzPct val="76000"/>
            </a:pPr>
            <a:r>
              <a:rPr kumimoji="0" lang="zh-TW" altLang="en-US" sz="3200" b="1">
                <a:solidFill>
                  <a:srgbClr val="003399"/>
                </a:solidFill>
                <a:latin typeface="微軟正黑體" pitchFamily="34" charset="-120"/>
                <a:ea typeface="微軟正黑體" pitchFamily="34" charset="-120"/>
              </a:rPr>
              <a:t>親密 </a:t>
            </a:r>
            <a:r>
              <a:rPr kumimoji="0" lang="en-US" altLang="zh-TW" sz="3200" b="1">
                <a:solidFill>
                  <a:srgbClr val="003399"/>
                </a:solidFill>
                <a:latin typeface="微軟正黑體" pitchFamily="34" charset="-120"/>
                <a:ea typeface="微軟正黑體" pitchFamily="34" charset="-120"/>
              </a:rPr>
              <a:t>(Intimacy) </a:t>
            </a:r>
          </a:p>
          <a:p>
            <a:pPr marL="273050" indent="-273050" eaLnBrk="0" hangingPunct="0">
              <a:buClr>
                <a:schemeClr val="accent1"/>
              </a:buClr>
              <a:buSzPct val="76000"/>
            </a:pPr>
            <a:r>
              <a:rPr kumimoji="0" lang="zh-TW" altLang="en-US" sz="3200">
                <a:solidFill>
                  <a:srgbClr val="003399"/>
                </a:solidFill>
                <a:latin typeface="微軟正黑體" pitchFamily="34" charset="-120"/>
                <a:ea typeface="微軟正黑體" pitchFamily="34" charset="-120"/>
              </a:rPr>
              <a:t>情感上的親密狀態</a:t>
            </a:r>
          </a:p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6000"/>
            </a:pPr>
            <a:endParaRPr kumimoji="0" lang="zh-TW" altLang="en-US" sz="3200">
              <a:solidFill>
                <a:srgbClr val="003399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73050" indent="-273050" eaLnBrk="0" hangingPunct="0">
              <a:buClr>
                <a:schemeClr val="accent1"/>
              </a:buClr>
              <a:buSzPct val="76000"/>
            </a:pPr>
            <a:r>
              <a:rPr kumimoji="0" lang="zh-TW" altLang="en-US" sz="3200" b="1">
                <a:solidFill>
                  <a:srgbClr val="FF0066"/>
                </a:solidFill>
                <a:latin typeface="微軟正黑體" pitchFamily="34" charset="-120"/>
                <a:ea typeface="微軟正黑體" pitchFamily="34" charset="-120"/>
              </a:rPr>
              <a:t>激情 </a:t>
            </a:r>
            <a:r>
              <a:rPr kumimoji="0" lang="en-US" altLang="zh-TW" sz="3200" b="1">
                <a:solidFill>
                  <a:srgbClr val="FF0066"/>
                </a:solidFill>
                <a:latin typeface="微軟正黑體" pitchFamily="34" charset="-120"/>
                <a:ea typeface="微軟正黑體" pitchFamily="34" charset="-120"/>
              </a:rPr>
              <a:t>(Passion) </a:t>
            </a:r>
          </a:p>
          <a:p>
            <a:pPr marL="273050" indent="-273050" eaLnBrk="0" hangingPunct="0">
              <a:buClr>
                <a:schemeClr val="accent1"/>
              </a:buClr>
              <a:buSzPct val="76000"/>
            </a:pPr>
            <a:r>
              <a:rPr kumimoji="0" lang="zh-TW" altLang="en-US" sz="3200">
                <a:solidFill>
                  <a:srgbClr val="FF0066"/>
                </a:solidFill>
                <a:latin typeface="微軟正黑體" pitchFamily="34" charset="-120"/>
                <a:ea typeface="微軟正黑體" pitchFamily="34" charset="-120"/>
              </a:rPr>
              <a:t>對愛的渴望和性的驅動力</a:t>
            </a:r>
            <a:r>
              <a:rPr kumimoji="0" lang="zh-TW" altLang="en-US" sz="3200">
                <a:solidFill>
                  <a:srgbClr val="AAFCB4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</a:p>
          <a:p>
            <a:pPr marL="273050" indent="-273050" eaLnBrk="0" hangingPunct="0">
              <a:spcBef>
                <a:spcPts val="600"/>
              </a:spcBef>
              <a:buClr>
                <a:schemeClr val="accent1"/>
              </a:buClr>
              <a:buSzPct val="76000"/>
            </a:pPr>
            <a:endParaRPr kumimoji="0" lang="zh-TW" altLang="en-US" sz="3200">
              <a:solidFill>
                <a:srgbClr val="AAFCB4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73050" indent="-273050" eaLnBrk="0" hangingPunct="0">
              <a:buClr>
                <a:schemeClr val="accent1"/>
              </a:buClr>
              <a:buSzPct val="76000"/>
            </a:pPr>
            <a:r>
              <a:rPr kumimoji="0" lang="zh-TW" altLang="en-US" sz="3200" b="1">
                <a:solidFill>
                  <a:srgbClr val="333300"/>
                </a:solidFill>
                <a:latin typeface="微軟正黑體" pitchFamily="34" charset="-120"/>
                <a:ea typeface="微軟正黑體" pitchFamily="34" charset="-120"/>
              </a:rPr>
              <a:t>承諾 </a:t>
            </a:r>
            <a:r>
              <a:rPr kumimoji="0" lang="en-US" altLang="zh-TW" sz="3200" b="1">
                <a:solidFill>
                  <a:srgbClr val="333300"/>
                </a:solidFill>
                <a:latin typeface="微軟正黑體" pitchFamily="34" charset="-120"/>
                <a:ea typeface="微軟正黑體" pitchFamily="34" charset="-120"/>
              </a:rPr>
              <a:t>(Commitment) </a:t>
            </a:r>
          </a:p>
          <a:p>
            <a:pPr marL="273050" indent="-273050" eaLnBrk="0" hangingPunct="0">
              <a:buClr>
                <a:schemeClr val="accent1"/>
              </a:buClr>
              <a:buSzPct val="76000"/>
            </a:pPr>
            <a:r>
              <a:rPr kumimoji="0" lang="zh-TW" altLang="en-US" sz="3200">
                <a:solidFill>
                  <a:srgbClr val="333300"/>
                </a:solidFill>
                <a:latin typeface="微軟正黑體" pitchFamily="34" charset="-120"/>
                <a:ea typeface="微軟正黑體" pitchFamily="34" charset="-120"/>
              </a:rPr>
              <a:t>決定去愛一個人，並願意</a:t>
            </a:r>
          </a:p>
          <a:p>
            <a:pPr marL="273050" indent="-273050" eaLnBrk="0" hangingPunct="0">
              <a:buClr>
                <a:schemeClr val="accent1"/>
              </a:buClr>
              <a:buSzPct val="76000"/>
            </a:pPr>
            <a:r>
              <a:rPr kumimoji="0" lang="zh-TW" altLang="en-US" sz="3200">
                <a:solidFill>
                  <a:srgbClr val="333300"/>
                </a:solidFill>
                <a:latin typeface="微軟正黑體" pitchFamily="34" charset="-120"/>
                <a:ea typeface="微軟正黑體" pitchFamily="34" charset="-120"/>
              </a:rPr>
              <a:t>和他維持長久的親密關係</a:t>
            </a:r>
          </a:p>
        </p:txBody>
      </p:sp>
      <p:sp>
        <p:nvSpPr>
          <p:cNvPr id="13318" name="AutoShape 4"/>
          <p:cNvSpPr>
            <a:spLocks noChangeArrowheads="1"/>
          </p:cNvSpPr>
          <p:nvPr/>
        </p:nvSpPr>
        <p:spPr bwMode="auto">
          <a:xfrm>
            <a:off x="5499100" y="2420938"/>
            <a:ext cx="3213100" cy="2663825"/>
          </a:xfrm>
          <a:prstGeom prst="triangle">
            <a:avLst>
              <a:gd name="adj" fmla="val 50000"/>
            </a:avLst>
          </a:prstGeom>
          <a:solidFill>
            <a:srgbClr val="FFFFFF">
              <a:alpha val="89803"/>
            </a:srgbClr>
          </a:solidFill>
          <a:ln w="3810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6586538" y="1773238"/>
            <a:ext cx="1022350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200" b="1">
                <a:solidFill>
                  <a:srgbClr val="003399"/>
                </a:solidFill>
                <a:latin typeface="微軟正黑體" pitchFamily="34" charset="-120"/>
                <a:ea typeface="微軟正黑體" pitchFamily="34" charset="-120"/>
              </a:rPr>
              <a:t>親密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5219700" y="5157788"/>
            <a:ext cx="1022350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200" b="1">
                <a:solidFill>
                  <a:srgbClr val="FF0066"/>
                </a:solidFill>
                <a:latin typeface="微軟正黑體" pitchFamily="34" charset="-120"/>
                <a:ea typeface="微軟正黑體" pitchFamily="34" charset="-120"/>
              </a:rPr>
              <a:t>激情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7942263" y="5157788"/>
            <a:ext cx="1022350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zh-TW" altLang="en-US" sz="3200" b="1">
                <a:solidFill>
                  <a:srgbClr val="333300"/>
                </a:solidFill>
                <a:latin typeface="微軟正黑體" pitchFamily="34" charset="-120"/>
                <a:ea typeface="微軟正黑體" pitchFamily="34" charset="-120"/>
              </a:rPr>
              <a:t>承諾</a:t>
            </a:r>
          </a:p>
        </p:txBody>
      </p:sp>
      <p:pic>
        <p:nvPicPr>
          <p:cNvPr id="12" name="Picture 7" descr="sofortal_orange_yell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2440" y="44624"/>
            <a:ext cx="559526" cy="61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85068">
            <a:off x="6417777" y="3619118"/>
            <a:ext cx="1375745" cy="1375745"/>
          </a:xfrm>
          <a:prstGeom prst="rect">
            <a:avLst/>
          </a:prstGeom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男女相處</a:t>
            </a:r>
            <a:endParaRPr lang="zh-TW" altLang="en-US" sz="40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268413"/>
            <a:ext cx="8229600" cy="5589587"/>
          </a:xfrm>
        </p:spPr>
        <p:txBody>
          <a:bodyPr>
            <a:normAutofit/>
          </a:bodyPr>
          <a:lstStyle/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en-US" sz="3200" dirty="0" smtClean="0">
                <a:solidFill>
                  <a:schemeClr val="accent5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異性間可成為知己朋友</a:t>
            </a:r>
            <a:endParaRPr lang="en-US" altLang="zh-TW" sz="3200" dirty="0" smtClean="0">
              <a:solidFill>
                <a:schemeClr val="accent5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en-US" sz="3200" dirty="0" smtClean="0">
                <a:solidFill>
                  <a:schemeClr val="accent5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這種友誼上的交流，主要有「親密」和「承諾」的元素，兩人互相支持、關心、接納</a:t>
            </a:r>
            <a:endParaRPr lang="en-US" altLang="zh-TW" sz="3200" dirty="0" smtClean="0">
              <a:solidFill>
                <a:schemeClr val="accent5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en-US" sz="3200" dirty="0" smtClean="0">
                <a:solidFill>
                  <a:schemeClr val="accent5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如沒有「激情」的元素（如：心動的感覺），未能構成愛情</a:t>
            </a:r>
            <a:endParaRPr lang="en-US" altLang="zh-TW" sz="3200" dirty="0" smtClean="0">
              <a:solidFill>
                <a:schemeClr val="accent5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054" name="投影片編號版面配置區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F0F61F6-8C66-40EF-BE57-E5691BCFC727}" type="slidenum">
              <a:rPr lang="en-US" altLang="zh-TW" smtClean="0"/>
              <a:pPr>
                <a:defRPr/>
              </a:pPr>
              <a:t>14</a:t>
            </a:fld>
            <a:endParaRPr lang="en-US" altLang="zh-TW" smtClean="0"/>
          </a:p>
        </p:txBody>
      </p:sp>
      <p:pic>
        <p:nvPicPr>
          <p:cNvPr id="7" name="Picture 7" descr="sofortal_orange_yell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2440" y="44624"/>
            <a:ext cx="559526" cy="61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27760">
            <a:off x="5545178" y="3845202"/>
            <a:ext cx="2406515" cy="2406515"/>
          </a:xfrm>
          <a:prstGeom prst="rect">
            <a:avLst/>
          </a:prstGeom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男女相處</a:t>
            </a:r>
            <a:endParaRPr lang="zh-TW" altLang="en-US" sz="40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268413"/>
            <a:ext cx="8229600" cy="424815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120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en-US" sz="3200" dirty="0" smtClean="0">
                <a:solidFill>
                  <a:schemeClr val="accent5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與異性相處時，應注意大家的身體接觸、社交距離、態度、言談間的用詞，以免誤會</a:t>
            </a:r>
            <a:endParaRPr lang="en-US" altLang="zh-TW" sz="3200" dirty="0" smtClean="0">
              <a:solidFill>
                <a:schemeClr val="accent5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74320" indent="-274320" eaLnBrk="1" fontAlgn="auto" hangingPunct="1">
              <a:spcBef>
                <a:spcPts val="120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en-US" sz="3200" dirty="0" smtClean="0">
                <a:solidFill>
                  <a:schemeClr val="accent5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避免胡亂猜測別人的關係，製造謠言</a:t>
            </a:r>
            <a:endParaRPr lang="en-US" altLang="zh-TW" sz="3200" dirty="0" smtClean="0">
              <a:solidFill>
                <a:schemeClr val="accent5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74320" indent="-274320" eaLnBrk="1" fontAlgn="auto" hangingPunct="1">
              <a:spcBef>
                <a:spcPts val="120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en-US" sz="3200" dirty="0" smtClean="0">
                <a:solidFill>
                  <a:schemeClr val="accent5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若與異性朋友相處得恰當，同學不必介懷無中生有的謠言</a:t>
            </a:r>
          </a:p>
        </p:txBody>
      </p:sp>
      <p:sp>
        <p:nvSpPr>
          <p:cNvPr id="2054" name="投影片編號版面配置區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90B7211-22B2-487F-ACC8-FD22D6D05830}" type="slidenum">
              <a:rPr lang="en-US" altLang="zh-TW" smtClean="0"/>
              <a:pPr>
                <a:defRPr/>
              </a:pPr>
              <a:t>15</a:t>
            </a:fld>
            <a:endParaRPr lang="en-US" altLang="zh-TW" dirty="0" smtClean="0"/>
          </a:p>
        </p:txBody>
      </p:sp>
      <p:pic>
        <p:nvPicPr>
          <p:cNvPr id="7" name="Picture 7" descr="sofortal_orange_yell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2440" y="44624"/>
            <a:ext cx="559526" cy="61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3789040"/>
            <a:ext cx="2438400" cy="2438400"/>
          </a:xfrm>
          <a:prstGeom prst="rect">
            <a:avLst/>
          </a:prstGeom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曖昧關係的原因</a:t>
            </a:r>
            <a:endParaRPr lang="zh-TW" altLang="en-US" sz="40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268413"/>
            <a:ext cx="8229600" cy="55895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en-US" sz="3200" dirty="0" smtClean="0">
                <a:solidFill>
                  <a:schemeClr val="accent5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只有友情，但超越了與異性交住的正常界線</a:t>
            </a:r>
            <a:endParaRPr lang="en-US" altLang="zh-TW" sz="3200" dirty="0" smtClean="0">
              <a:solidFill>
                <a:schemeClr val="accent5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22313" lvl="3" indent="-35560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>
                  <a:lumMod val="60000"/>
                  <a:lumOff val="40000"/>
                </a:schemeClr>
              </a:buClr>
              <a:buFont typeface="Wingdings" pitchFamily="2" charset="2"/>
              <a:buChar char="Ø"/>
              <a:tabLst>
                <a:tab pos="1260475" algn="l"/>
              </a:tabLst>
              <a:defRPr/>
            </a:pPr>
            <a:r>
              <a:rPr lang="zh-TW" altLang="en-US" sz="32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使人產生錯誤，損害雙方關係</a:t>
            </a:r>
            <a:endParaRPr lang="en-US" altLang="zh-TW" sz="3200" dirty="0" smtClean="0">
              <a:solidFill>
                <a:schemeClr val="accent4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en-US" sz="3200" dirty="0" smtClean="0">
                <a:solidFill>
                  <a:schemeClr val="accent5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對對方有好感：</a:t>
            </a:r>
          </a:p>
          <a:p>
            <a:pPr marL="722313" indent="-360363" eaLnBrk="1" fontAlgn="auto" hangingPunct="1">
              <a:spcAft>
                <a:spcPts val="0"/>
              </a:spcAft>
              <a:buSzPct val="70000"/>
              <a:buFont typeface="Wingdings" pitchFamily="2" charset="2"/>
              <a:buChar char="p"/>
              <a:tabLst>
                <a:tab pos="900113" algn="l"/>
              </a:tabLst>
              <a:defRPr/>
            </a:pPr>
            <a:r>
              <a:rPr lang="zh-TW" altLang="en-US" sz="3200" dirty="0" smtClean="0">
                <a:solidFill>
                  <a:schemeClr val="accent5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沒有勇氣承認（怕被拒絕）</a:t>
            </a:r>
            <a:endParaRPr lang="en-US" altLang="zh-TW" sz="3200" dirty="0" smtClean="0">
              <a:solidFill>
                <a:schemeClr val="accent5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22313" indent="-360363" eaLnBrk="1" fontAlgn="auto" hangingPunct="1">
              <a:spcAft>
                <a:spcPts val="0"/>
              </a:spcAft>
              <a:buSzPct val="70000"/>
              <a:buFont typeface="Wingdings" pitchFamily="2" charset="2"/>
              <a:buChar char="p"/>
              <a:tabLst>
                <a:tab pos="900113" algn="l"/>
              </a:tabLst>
              <a:defRPr/>
            </a:pPr>
            <a:r>
              <a:rPr lang="zh-TW" altLang="en-US" sz="3200" dirty="0" smtClean="0">
                <a:solidFill>
                  <a:schemeClr val="accent5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不方便承認（已有男女朋友）</a:t>
            </a:r>
            <a:endParaRPr lang="en-US" altLang="zh-TW" sz="3200" dirty="0" smtClean="0">
              <a:solidFill>
                <a:schemeClr val="accent5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22313" lvl="3" indent="-360363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Wingdings" pitchFamily="2" charset="2"/>
              <a:buChar char="p"/>
              <a:tabLst>
                <a:tab pos="900113" algn="l"/>
              </a:tabLst>
              <a:defRPr/>
            </a:pPr>
            <a:r>
              <a:rPr lang="zh-TW" altLang="en-US" sz="3200" dirty="0" smtClean="0">
                <a:solidFill>
                  <a:schemeClr val="accent5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不想承認（不想有束縛）</a:t>
            </a:r>
            <a:endParaRPr lang="en-US" altLang="zh-TW" sz="3200" dirty="0" smtClean="0">
              <a:solidFill>
                <a:schemeClr val="accent5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22313" lvl="3" indent="-35560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>
                  <a:lumMod val="60000"/>
                  <a:lumOff val="40000"/>
                </a:schemeClr>
              </a:buClr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迷惘、混亂、似是以非的關係，最終雙方都受傷</a:t>
            </a:r>
            <a:endParaRPr lang="en-US" altLang="zh-TW" sz="3200" dirty="0" smtClean="0">
              <a:solidFill>
                <a:schemeClr val="accent4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22313" lvl="3" indent="-355600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4">
                  <a:lumMod val="60000"/>
                  <a:lumOff val="40000"/>
                </a:schemeClr>
              </a:buClr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如不打算正式發長戀情，應做回普通朋友</a:t>
            </a:r>
            <a:endParaRPr lang="en-US" altLang="zh-TW" sz="3200" dirty="0" smtClean="0">
              <a:solidFill>
                <a:schemeClr val="accent4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054" name="投影片編號版面配置區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F9E0B37-A924-420F-B608-F1FE401B5645}" type="slidenum">
              <a:rPr lang="en-US" altLang="zh-TW" smtClean="0"/>
              <a:pPr>
                <a:defRPr/>
              </a:pPr>
              <a:t>16</a:t>
            </a:fld>
            <a:endParaRPr lang="en-US" altLang="zh-TW" dirty="0" smtClean="0"/>
          </a:p>
        </p:txBody>
      </p:sp>
      <p:pic>
        <p:nvPicPr>
          <p:cNvPr id="51204" name="Picture 4" descr="http://yailike.com/status/wp-content/uploads/2012/01/love-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3663" y="2420938"/>
            <a:ext cx="2700337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sofortal_orange_yello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32440" y="44624"/>
            <a:ext cx="559526" cy="61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訂立身體界線</a:t>
            </a:r>
            <a:endParaRPr lang="zh-TW" altLang="en-US" sz="40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100" name="投影片編號版面配置區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9F85746-5454-4D24-B5CF-4CE0E7A64D02}" type="slidenum">
              <a:rPr lang="en-US" altLang="zh-TW" smtClean="0"/>
              <a:pPr>
                <a:defRPr/>
              </a:pPr>
              <a:t>17</a:t>
            </a:fld>
            <a:endParaRPr lang="en-US" altLang="zh-TW" dirty="0" smtClean="0"/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457200" y="1268413"/>
            <a:ext cx="8229600" cy="424815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kumimoji="0" lang="zh-TW" altLang="en-US" sz="3200" dirty="0">
                <a:solidFill>
                  <a:schemeClr val="accent5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全班分組，五至六人一組</a:t>
            </a:r>
            <a:endParaRPr kumimoji="0" lang="en-US" altLang="zh-TW" sz="3200" dirty="0">
              <a:solidFill>
                <a:schemeClr val="accent5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kumimoji="0" lang="zh-TW" altLang="en-US" sz="3200" dirty="0">
                <a:solidFill>
                  <a:schemeClr val="accent5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工作紙上有九種身體接觸的方式</a:t>
            </a:r>
            <a:endParaRPr kumimoji="0" lang="en-US" altLang="zh-TW" sz="3200" dirty="0">
              <a:solidFill>
                <a:schemeClr val="accent5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kumimoji="0" lang="zh-TW" altLang="en-US" sz="3200" dirty="0">
                <a:solidFill>
                  <a:schemeClr val="accent5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請根據一般人表達親密的方式，由陌生至親密排列出正確的次序</a:t>
            </a:r>
          </a:p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endParaRPr kumimoji="0" lang="zh-TW" altLang="en-US" sz="3200" dirty="0">
              <a:solidFill>
                <a:schemeClr val="accent5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8" name="Picture 7" descr="sofortal_orange_yell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2440" y="44624"/>
            <a:ext cx="559526" cy="61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訂立身體界線</a:t>
            </a:r>
            <a:endParaRPr lang="zh-TW" altLang="en-US" sz="40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100" name="投影片編號版面配置區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BD71584-8C5B-4BD2-9FFA-04A9A7171FEC}" type="slidenum">
              <a:rPr lang="en-US" altLang="zh-TW" smtClean="0"/>
              <a:pPr>
                <a:defRPr/>
              </a:pPr>
              <a:t>18</a:t>
            </a:fld>
            <a:endParaRPr lang="en-US" altLang="zh-TW" dirty="0" smtClean="0"/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457200" y="1268413"/>
            <a:ext cx="8229600" cy="5329237"/>
          </a:xfrm>
          <a:prstGeom prst="rect">
            <a:avLst/>
          </a:prstGeom>
        </p:spPr>
        <p:txBody>
          <a:bodyPr/>
          <a:lstStyle/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kumimoji="0" lang="zh-TW" altLang="en-US" sz="3200" dirty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摟肩（</a:t>
            </a:r>
            <a:r>
              <a:rPr kumimoji="0" lang="en-US" altLang="zh-TW" sz="3200" dirty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Arm to shoulder</a:t>
            </a:r>
            <a:r>
              <a:rPr kumimoji="0" lang="zh-TW" altLang="en-US" sz="3200" dirty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）</a:t>
            </a: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kumimoji="0" lang="zh-TW" altLang="en-US" sz="3200" dirty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臉的接觸</a:t>
            </a:r>
            <a:r>
              <a:rPr kumimoji="0" lang="en-US" altLang="zh-TW" sz="3200" dirty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—</a:t>
            </a:r>
            <a:r>
              <a:rPr kumimoji="0" lang="zh-TW" altLang="en-US" sz="3200" dirty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包括接吻（</a:t>
            </a:r>
            <a:r>
              <a:rPr kumimoji="0" lang="en-US" altLang="zh-TW" sz="3200" dirty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Face to face</a:t>
            </a:r>
            <a:r>
              <a:rPr kumimoji="0" lang="zh-TW" altLang="en-US" sz="3200" dirty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）</a:t>
            </a: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kumimoji="0" lang="zh-TW" altLang="en-US" sz="3200" dirty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互相注視（</a:t>
            </a:r>
            <a:r>
              <a:rPr kumimoji="0" lang="en-US" altLang="zh-TW" sz="3200" dirty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Eye to eye</a:t>
            </a:r>
            <a:r>
              <a:rPr kumimoji="0" lang="zh-TW" altLang="en-US" sz="3200" dirty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）</a:t>
            </a: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kumimoji="0" lang="zh-TW" altLang="en-US" sz="3200" dirty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手和身體的接觸（</a:t>
            </a:r>
            <a:r>
              <a:rPr kumimoji="0" lang="en-US" altLang="zh-TW" sz="3200" dirty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Hand to body</a:t>
            </a:r>
            <a:r>
              <a:rPr kumimoji="0" lang="zh-TW" altLang="en-US" sz="3200" dirty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）</a:t>
            </a: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kumimoji="0" lang="zh-TW" altLang="en-US" sz="3200" dirty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眼望全身（</a:t>
            </a:r>
            <a:r>
              <a:rPr kumimoji="0" lang="en-US" altLang="zh-TW" sz="3200" dirty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Eye to body</a:t>
            </a:r>
            <a:r>
              <a:rPr kumimoji="0" lang="zh-TW" altLang="en-US" sz="3200" dirty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）	</a:t>
            </a: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kumimoji="0" lang="zh-TW" altLang="en-US" sz="3200" dirty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摟腰（</a:t>
            </a:r>
            <a:r>
              <a:rPr kumimoji="0" lang="en-US" altLang="zh-TW" sz="3200" dirty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Arm to waist</a:t>
            </a:r>
            <a:r>
              <a:rPr kumimoji="0" lang="zh-TW" altLang="en-US" sz="3200" dirty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） </a:t>
            </a: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kumimoji="0" lang="zh-TW" altLang="en-US" sz="3200" dirty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牽手（</a:t>
            </a:r>
            <a:r>
              <a:rPr kumimoji="0" lang="en-US" altLang="zh-TW" sz="3200" dirty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Hand to hand</a:t>
            </a:r>
            <a:r>
              <a:rPr kumimoji="0" lang="zh-TW" altLang="en-US" sz="3200" dirty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）</a:t>
            </a: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kumimoji="0" lang="zh-TW" altLang="en-US" sz="3200" dirty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手和頭的接觸（</a:t>
            </a:r>
            <a:r>
              <a:rPr kumimoji="0" lang="en-US" altLang="zh-TW" sz="3200" dirty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Hand to head</a:t>
            </a:r>
            <a:r>
              <a:rPr kumimoji="0" lang="zh-TW" altLang="en-US" sz="3200" dirty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）</a:t>
            </a: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kumimoji="0" lang="zh-TW" altLang="en-US" sz="3200" dirty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聲音傳達（</a:t>
            </a:r>
            <a:r>
              <a:rPr kumimoji="0" lang="en-US" altLang="zh-TW" sz="3200" dirty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Voice to voice</a:t>
            </a:r>
            <a:r>
              <a:rPr kumimoji="0" lang="zh-TW" altLang="en-US" sz="3200" dirty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）</a:t>
            </a:r>
          </a:p>
        </p:txBody>
      </p:sp>
      <p:pic>
        <p:nvPicPr>
          <p:cNvPr id="7" name="Picture 7" descr="sofortal_orange_yell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2440" y="44624"/>
            <a:ext cx="559526" cy="61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>
                <a:solidFill>
                  <a:schemeClr val="accent1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訂立身體界線</a:t>
            </a:r>
            <a:endParaRPr lang="en-US" altLang="zh-TW" sz="4000" dirty="0" smtClean="0">
              <a:solidFill>
                <a:schemeClr val="accent1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100" name="投影片編號版面配置區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5340656-D0DF-405C-B566-4AB1A8ECDA4F}" type="slidenum">
              <a:rPr lang="en-US" altLang="zh-TW" smtClean="0"/>
              <a:pPr>
                <a:defRPr/>
              </a:pPr>
              <a:t>19</a:t>
            </a:fld>
            <a:endParaRPr lang="en-US" altLang="zh-TW" dirty="0" smtClean="0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395288" y="1241425"/>
            <a:ext cx="8497887" cy="51403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>
              <a:spcAft>
                <a:spcPts val="700"/>
              </a:spcAft>
              <a:buFontTx/>
              <a:buAutoNum type="arabicPeriod"/>
              <a:defRPr/>
            </a:pPr>
            <a:r>
              <a:rPr lang="zh-TW" altLang="en-US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眼望全身（</a:t>
            </a:r>
            <a:r>
              <a:rPr lang="en-US" altLang="zh-TW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Eye to body</a:t>
            </a:r>
            <a:r>
              <a:rPr lang="zh-TW" altLang="en-US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）	</a:t>
            </a:r>
          </a:p>
          <a:p>
            <a:pPr marL="457200" indent="-457200">
              <a:spcAft>
                <a:spcPts val="700"/>
              </a:spcAft>
              <a:buFontTx/>
              <a:buAutoNum type="arabicPeriod"/>
              <a:defRPr/>
            </a:pPr>
            <a:r>
              <a:rPr lang="zh-TW" altLang="en-US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互相注視（</a:t>
            </a:r>
            <a:r>
              <a:rPr lang="en-US" altLang="zh-TW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Eye to eye</a:t>
            </a:r>
            <a:r>
              <a:rPr lang="zh-TW" altLang="en-US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）</a:t>
            </a:r>
          </a:p>
          <a:p>
            <a:pPr marL="457200" indent="-457200">
              <a:spcAft>
                <a:spcPts val="700"/>
              </a:spcAft>
              <a:buFontTx/>
              <a:buAutoNum type="arabicPeriod"/>
              <a:defRPr/>
            </a:pPr>
            <a:r>
              <a:rPr lang="zh-TW" altLang="en-US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聲音傳達（</a:t>
            </a:r>
            <a:r>
              <a:rPr lang="en-US" altLang="zh-TW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Voice to voice</a:t>
            </a:r>
            <a:r>
              <a:rPr lang="zh-TW" altLang="en-US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）</a:t>
            </a:r>
          </a:p>
          <a:p>
            <a:pPr marL="457200" indent="-457200">
              <a:spcAft>
                <a:spcPts val="700"/>
              </a:spcAft>
              <a:buFontTx/>
              <a:buAutoNum type="arabicPeriod"/>
              <a:defRPr/>
            </a:pPr>
            <a:r>
              <a:rPr lang="zh-TW" altLang="en-US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牽手（</a:t>
            </a:r>
            <a:r>
              <a:rPr lang="en-US" altLang="zh-TW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Hand to hand</a:t>
            </a:r>
            <a:r>
              <a:rPr lang="zh-TW" altLang="en-US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）</a:t>
            </a:r>
          </a:p>
          <a:p>
            <a:pPr marL="457200" indent="-457200">
              <a:spcAft>
                <a:spcPts val="700"/>
              </a:spcAft>
              <a:buFontTx/>
              <a:buAutoNum type="arabicPeriod"/>
              <a:defRPr/>
            </a:pPr>
            <a:r>
              <a:rPr lang="zh-TW" altLang="en-US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摟肩（</a:t>
            </a:r>
            <a:r>
              <a:rPr lang="en-US" altLang="zh-TW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Arm to shoulder</a:t>
            </a:r>
            <a:r>
              <a:rPr lang="zh-TW" altLang="en-US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）</a:t>
            </a:r>
          </a:p>
          <a:p>
            <a:pPr marL="457200" indent="-457200">
              <a:spcAft>
                <a:spcPts val="700"/>
              </a:spcAft>
              <a:buFontTx/>
              <a:buAutoNum type="arabicPeriod"/>
              <a:defRPr/>
            </a:pPr>
            <a:r>
              <a:rPr lang="zh-TW" altLang="en-US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摟腰（</a:t>
            </a:r>
            <a:r>
              <a:rPr lang="en-US" altLang="zh-TW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Arm to waist</a:t>
            </a:r>
            <a:r>
              <a:rPr lang="zh-TW" altLang="en-US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） </a:t>
            </a:r>
          </a:p>
          <a:p>
            <a:pPr marL="457200" indent="-457200">
              <a:spcAft>
                <a:spcPts val="700"/>
              </a:spcAft>
              <a:buFontTx/>
              <a:buAutoNum type="arabicPeriod"/>
              <a:defRPr/>
            </a:pPr>
            <a:r>
              <a:rPr lang="zh-TW" altLang="en-US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臉的接觸</a:t>
            </a:r>
            <a:r>
              <a:rPr lang="en-US" altLang="zh-TW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—</a:t>
            </a:r>
            <a:r>
              <a:rPr lang="zh-TW" altLang="en-US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包括接吻（</a:t>
            </a:r>
            <a:r>
              <a:rPr lang="en-US" altLang="zh-TW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Face to face</a:t>
            </a:r>
            <a:r>
              <a:rPr lang="zh-TW" altLang="en-US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）</a:t>
            </a:r>
          </a:p>
          <a:p>
            <a:pPr marL="457200" indent="-457200">
              <a:spcAft>
                <a:spcPts val="700"/>
              </a:spcAft>
              <a:buFontTx/>
              <a:buAutoNum type="arabicPeriod"/>
              <a:defRPr/>
            </a:pPr>
            <a:r>
              <a:rPr lang="zh-TW" altLang="en-US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手和頭的接觸（</a:t>
            </a:r>
            <a:r>
              <a:rPr lang="en-US" altLang="zh-TW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Hand to head</a:t>
            </a:r>
            <a:r>
              <a:rPr lang="zh-TW" altLang="en-US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）</a:t>
            </a:r>
          </a:p>
          <a:p>
            <a:pPr marL="457200" indent="-457200">
              <a:spcAft>
                <a:spcPts val="700"/>
              </a:spcAft>
              <a:buFontTx/>
              <a:buAutoNum type="arabicPeriod"/>
              <a:defRPr/>
            </a:pPr>
            <a:r>
              <a:rPr lang="zh-TW" altLang="en-US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手和身體的接觸（</a:t>
            </a:r>
            <a:r>
              <a:rPr lang="en-US" altLang="zh-TW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Hand to body</a:t>
            </a:r>
            <a:r>
              <a:rPr lang="zh-TW" altLang="en-US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）</a:t>
            </a:r>
          </a:p>
        </p:txBody>
      </p:sp>
      <p:pic>
        <p:nvPicPr>
          <p:cNvPr id="6" name="Picture 7" descr="sofortal_orange_yell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2440" y="44624"/>
            <a:ext cx="559526" cy="61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/>
          <p:nvPr/>
        </p:nvSpPr>
        <p:spPr>
          <a:xfrm>
            <a:off x="5161476" y="6468592"/>
            <a:ext cx="352532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200" dirty="0" smtClean="0"/>
              <a:t>* </a:t>
            </a:r>
            <a:r>
              <a:rPr lang="en-US" altLang="zh-HK" sz="1200" dirty="0" smtClean="0"/>
              <a:t>12 </a:t>
            </a:r>
            <a:r>
              <a:rPr lang="en-US" altLang="zh-HK" sz="1200" dirty="0"/>
              <a:t>Steps to Intimacy By Desmond Morris</a:t>
            </a: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微軟正黑體" pitchFamily="34" charset="-120"/>
                <a:ea typeface="微軟正黑體" pitchFamily="34" charset="-120"/>
              </a:rPr>
              <a:t>關注生命倫理　正視社會歪風</a:t>
            </a:r>
            <a:endParaRPr lang="zh-TW" altLang="en-US" dirty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1026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684213" y="1700213"/>
          <a:ext cx="3040062" cy="335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4" name="Photo Editor 影像" r:id="rId3" imgW="12800000" imgH="14114286" progId="">
                  <p:embed/>
                </p:oleObj>
              </mc:Choice>
              <mc:Fallback>
                <p:oleObj name="Photo Editor 影像" r:id="rId3" imgW="12800000" imgH="14114286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1700213"/>
                        <a:ext cx="3040062" cy="335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投影片編號版面配置區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fld id="{106F5DDD-1D14-498E-82D6-E742FAF8BFCD}" type="slidenum">
              <a:rPr lang="en-US" altLang="zh-TW" smtClean="0">
                <a:ea typeface="新細明體" pitchFamily="18" charset="-120"/>
              </a:rPr>
              <a:pPr/>
              <a:t>2</a:t>
            </a:fld>
            <a:endParaRPr lang="en-US" altLang="zh-TW" smtClean="0">
              <a:ea typeface="新細明體" pitchFamily="18" charset="-12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483768" y="1772816"/>
            <a:ext cx="7429500" cy="863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 fontAlgn="auto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4000" b="1" dirty="0">
              <a:solidFill>
                <a:srgbClr val="41140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新細明體" pitchFamily="18" charset="-12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926033" y="5517728"/>
            <a:ext cx="73183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kumimoji="0"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Gill Sans MT" pitchFamily="34" charset="0"/>
                <a:ea typeface="微軟正黑體" pitchFamily="34" charset="-120"/>
              </a:rPr>
              <a:t>「</a:t>
            </a:r>
            <a:r>
              <a:rPr kumimoji="0"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Gill Sans MT" pitchFamily="34" charset="0"/>
                <a:ea typeface="微軟正黑體" pitchFamily="34" charset="-120"/>
              </a:rPr>
              <a:t>...</a:t>
            </a:r>
            <a:r>
              <a:rPr kumimoji="0"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Gill Sans MT" pitchFamily="34" charset="0"/>
                <a:ea typeface="微軟正黑體" pitchFamily="34" charset="-120"/>
              </a:rPr>
              <a:t>在這彎曲悖謬的世代，作　神無瑕疵的兒女。你們顯在這世代中，好像明光照耀，將生命的道表明出來</a:t>
            </a:r>
            <a:r>
              <a:rPr kumimoji="0"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Gill Sans MT" pitchFamily="34" charset="0"/>
                <a:ea typeface="微軟正黑體" pitchFamily="34" charset="-120"/>
              </a:rPr>
              <a:t>...</a:t>
            </a:r>
            <a:r>
              <a:rPr kumimoji="0"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Gill Sans MT" pitchFamily="34" charset="0"/>
                <a:ea typeface="微軟正黑體" pitchFamily="34" charset="-120"/>
              </a:rPr>
              <a:t>」               腓立比書二：</a:t>
            </a:r>
            <a:r>
              <a:rPr kumimoji="0"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  <a:latin typeface="Gill Sans MT" pitchFamily="34" charset="0"/>
                <a:ea typeface="微軟正黑體" pitchFamily="34" charset="-120"/>
              </a:rPr>
              <a:t>15-16 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606230" y="1443583"/>
            <a:ext cx="3782194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0" latinLnBrk="1" hangingPunct="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altLang="zh-TW" sz="3600" dirty="0">
                <a:latin typeface="Times New Roman" pitchFamily="18" charset="0"/>
              </a:rPr>
              <a:t>1997</a:t>
            </a:r>
            <a:r>
              <a:rPr lang="zh-TW" altLang="en-US" sz="3600" dirty="0">
                <a:latin typeface="Times New Roman" pitchFamily="18" charset="0"/>
              </a:rPr>
              <a:t>年</a:t>
            </a:r>
            <a:r>
              <a:rPr lang="en-US" altLang="zh-TW" sz="3600" dirty="0">
                <a:latin typeface="Times New Roman" pitchFamily="18" charset="0"/>
              </a:rPr>
              <a:t>5</a:t>
            </a:r>
            <a:r>
              <a:rPr lang="zh-TW" altLang="en-US" sz="3600" dirty="0">
                <a:latin typeface="Times New Roman" pitchFamily="18" charset="0"/>
              </a:rPr>
              <a:t>月成立</a:t>
            </a:r>
            <a:endParaRPr lang="en-US" altLang="zh-TW" sz="3600" dirty="0">
              <a:latin typeface="Times New Roman" pitchFamily="18" charset="0"/>
            </a:endParaRPr>
          </a:p>
          <a:p>
            <a:pPr marL="354013" indent="-354013" eaLnBrk="0" latinLnBrk="1" hangingPunct="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zh-TW" altLang="en-US" sz="3600" dirty="0">
                <a:latin typeface="Times New Roman" pitchFamily="18" charset="0"/>
              </a:rPr>
              <a:t>三大關注範疇：</a:t>
            </a:r>
            <a:endParaRPr lang="en-US" altLang="zh-TW" sz="3600" dirty="0">
              <a:latin typeface="Times New Roman" pitchFamily="18" charset="0"/>
            </a:endParaRPr>
          </a:p>
          <a:p>
            <a:pPr marL="1076325" indent="-546100" eaLnBrk="0" latinLnBrk="1" hangingPunct="0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zh-TW" altLang="en-US" sz="3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傳媒</a:t>
            </a:r>
            <a:endParaRPr lang="en-US" altLang="zh-TW" sz="3600" b="1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</a:endParaRPr>
          </a:p>
          <a:p>
            <a:pPr marL="1076325" indent="-546100" eaLnBrk="0" latinLnBrk="1" hangingPunct="0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zh-TW" altLang="en-US" sz="3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社會倫理</a:t>
            </a:r>
            <a:endParaRPr lang="en-US" altLang="zh-TW" sz="3600" b="1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</a:endParaRPr>
          </a:p>
          <a:p>
            <a:pPr marL="1076325" indent="-546100" eaLnBrk="0" latinLnBrk="1" hangingPunct="0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zh-TW" altLang="en-US" sz="3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性文化</a:t>
            </a:r>
            <a:endParaRPr lang="zh-TW" altLang="en-US" sz="360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訂立身體界線</a:t>
            </a:r>
            <a:endParaRPr lang="zh-TW" altLang="en-US" sz="40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100" name="投影片編號版面配置區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5F266EA-D46C-4CE1-9D9A-638D69719074}" type="slidenum">
              <a:rPr lang="en-US" altLang="zh-TW" smtClean="0"/>
              <a:pPr>
                <a:defRPr/>
              </a:pPr>
              <a:t>20</a:t>
            </a:fld>
            <a:endParaRPr lang="en-US" altLang="zh-TW" dirty="0" smtClean="0"/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457200" y="1268413"/>
            <a:ext cx="868680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kumimoji="0" lang="zh-TW" altLang="en-US" sz="3200" dirty="0">
                <a:solidFill>
                  <a:schemeClr val="accent5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你認為以下關係可以有什麼程度的親密接觸？</a:t>
            </a:r>
            <a:endParaRPr kumimoji="0" lang="en-US" altLang="zh-TW" sz="3200" dirty="0">
              <a:solidFill>
                <a:schemeClr val="accent5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900113" lvl="1" indent="-442913" fontAlgn="auto">
              <a:spcBef>
                <a:spcPts val="1200"/>
              </a:spcBef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76000"/>
              <a:buFont typeface="Wingdings" pitchFamily="2" charset="2"/>
              <a:buChar char="Ø"/>
              <a:defRPr/>
            </a:pPr>
            <a:r>
              <a:rPr kumimoji="0" lang="zh-TW" altLang="en-US" sz="3200" dirty="0">
                <a:solidFill>
                  <a:schemeClr val="accent6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異性間的友誼關係</a:t>
            </a:r>
            <a:endParaRPr kumimoji="0" lang="en-US" altLang="zh-TW" sz="3200" dirty="0">
              <a:solidFill>
                <a:schemeClr val="accent6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900113" lvl="1" indent="-442913" fontAlgn="auto">
              <a:spcBef>
                <a:spcPts val="1200"/>
              </a:spcBef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76000"/>
              <a:buFont typeface="Wingdings" pitchFamily="2" charset="2"/>
              <a:buChar char="Ø"/>
              <a:defRPr/>
            </a:pPr>
            <a:r>
              <a:rPr kumimoji="0" lang="zh-TW" altLang="en-US" sz="3200" dirty="0">
                <a:solidFill>
                  <a:schemeClr val="accent6">
                    <a:lumMod val="60000"/>
                    <a:lumOff val="4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情侶關係</a:t>
            </a:r>
            <a:endParaRPr kumimoji="0" lang="en-US" altLang="zh-TW" sz="3200" dirty="0">
              <a:solidFill>
                <a:schemeClr val="accent6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endParaRPr kumimoji="0" lang="zh-TW" altLang="en-US" sz="3200" dirty="0">
              <a:solidFill>
                <a:schemeClr val="accent5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7" name="Picture 7" descr="sofortal_orange_yell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2440" y="44624"/>
            <a:ext cx="559526" cy="61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群組 5"/>
          <p:cNvGrpSpPr>
            <a:grpSpLocks noChangeAspect="1"/>
          </p:cNvGrpSpPr>
          <p:nvPr/>
        </p:nvGrpSpPr>
        <p:grpSpPr>
          <a:xfrm>
            <a:off x="1721915" y="3645024"/>
            <a:ext cx="5700169" cy="2213657"/>
            <a:chOff x="827584" y="3284984"/>
            <a:chExt cx="7416824" cy="2880320"/>
          </a:xfrm>
        </p:grpSpPr>
        <p:pic>
          <p:nvPicPr>
            <p:cNvPr id="9" name="圖片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9021" y="3408400"/>
              <a:ext cx="2465387" cy="2465387"/>
            </a:xfrm>
            <a:prstGeom prst="rect">
              <a:avLst/>
            </a:prstGeom>
          </p:spPr>
        </p:pic>
        <p:pic>
          <p:nvPicPr>
            <p:cNvPr id="10" name="圖片 9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335" r="39761"/>
            <a:stretch/>
          </p:blipFill>
          <p:spPr>
            <a:xfrm rot="1393807">
              <a:off x="4427984" y="3356992"/>
              <a:ext cx="432048" cy="2716560"/>
            </a:xfrm>
            <a:prstGeom prst="rect">
              <a:avLst/>
            </a:prstGeom>
          </p:spPr>
        </p:pic>
        <p:grpSp>
          <p:nvGrpSpPr>
            <p:cNvPr id="5" name="群組 4"/>
            <p:cNvGrpSpPr/>
            <p:nvPr/>
          </p:nvGrpSpPr>
          <p:grpSpPr>
            <a:xfrm>
              <a:off x="827584" y="3284984"/>
              <a:ext cx="2716560" cy="2880320"/>
              <a:chOff x="827584" y="3284984"/>
              <a:chExt cx="2716560" cy="2880320"/>
            </a:xfrm>
          </p:grpSpPr>
          <p:pic>
            <p:nvPicPr>
              <p:cNvPr id="3" name="圖片 2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27584" y="3368886"/>
                <a:ext cx="2716560" cy="2716560"/>
              </a:xfrm>
              <a:prstGeom prst="rect">
                <a:avLst/>
              </a:prstGeom>
            </p:spPr>
          </p:pic>
          <p:sp>
            <p:nvSpPr>
              <p:cNvPr id="4" name="矩形 3"/>
              <p:cNvSpPr/>
              <p:nvPr/>
            </p:nvSpPr>
            <p:spPr>
              <a:xfrm>
                <a:off x="1982048" y="3284984"/>
                <a:ext cx="360040" cy="288032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HK" altLang="en-US"/>
              </a:p>
            </p:txBody>
          </p:sp>
        </p:grpSp>
      </p:grp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身體界線 </a:t>
            </a:r>
            <a:r>
              <a:rPr lang="en-US" altLang="zh-TW" sz="4000" dirty="0" smtClean="0">
                <a:solidFill>
                  <a:schemeClr val="accent1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(Desmond Morris)</a:t>
            </a:r>
          </a:p>
        </p:txBody>
      </p:sp>
      <p:sp>
        <p:nvSpPr>
          <p:cNvPr id="4100" name="投影片編號版面配置區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D7CE359-5E0B-44BE-A72E-81F0EBF5A96C}" type="slidenum">
              <a:rPr lang="en-US" altLang="zh-TW" smtClean="0"/>
              <a:pPr>
                <a:defRPr/>
              </a:pPr>
              <a:t>21</a:t>
            </a:fld>
            <a:endParaRPr lang="en-US" altLang="zh-TW" dirty="0" smtClean="0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395288" y="1241425"/>
            <a:ext cx="8497887" cy="51403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>
              <a:spcAft>
                <a:spcPts val="700"/>
              </a:spcAft>
              <a:buFontTx/>
              <a:buAutoNum type="arabicPeriod"/>
              <a:defRPr/>
            </a:pPr>
            <a:r>
              <a:rPr lang="zh-TW" altLang="en-US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眼望全身（</a:t>
            </a:r>
            <a:r>
              <a:rPr lang="en-US" altLang="zh-TW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Eye to body</a:t>
            </a:r>
            <a:r>
              <a:rPr lang="zh-TW" altLang="en-US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）	</a:t>
            </a:r>
          </a:p>
          <a:p>
            <a:pPr marL="457200" indent="-457200">
              <a:spcAft>
                <a:spcPts val="700"/>
              </a:spcAft>
              <a:buFontTx/>
              <a:buAutoNum type="arabicPeriod"/>
              <a:defRPr/>
            </a:pPr>
            <a:r>
              <a:rPr lang="zh-TW" altLang="en-US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互相注視（</a:t>
            </a:r>
            <a:r>
              <a:rPr lang="en-US" altLang="zh-TW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Eye to eye</a:t>
            </a:r>
            <a:r>
              <a:rPr lang="zh-TW" altLang="en-US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）</a:t>
            </a:r>
          </a:p>
          <a:p>
            <a:pPr marL="457200" indent="-457200">
              <a:spcAft>
                <a:spcPts val="700"/>
              </a:spcAft>
              <a:buFontTx/>
              <a:buAutoNum type="arabicPeriod"/>
              <a:defRPr/>
            </a:pPr>
            <a:r>
              <a:rPr lang="zh-TW" altLang="en-US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聲音傳達（</a:t>
            </a:r>
            <a:r>
              <a:rPr lang="en-US" altLang="zh-TW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Voice to voice</a:t>
            </a:r>
            <a:r>
              <a:rPr lang="zh-TW" altLang="en-US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）</a:t>
            </a:r>
          </a:p>
          <a:p>
            <a:pPr marL="457200" indent="-457200">
              <a:spcAft>
                <a:spcPts val="700"/>
              </a:spcAft>
              <a:buFontTx/>
              <a:buAutoNum type="arabicPeriod"/>
              <a:defRPr/>
            </a:pPr>
            <a:r>
              <a:rPr lang="zh-TW" altLang="en-US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牽手（</a:t>
            </a:r>
            <a:r>
              <a:rPr lang="en-US" altLang="zh-TW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Hand to hand</a:t>
            </a:r>
            <a:r>
              <a:rPr lang="zh-TW" altLang="en-US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）</a:t>
            </a:r>
          </a:p>
          <a:p>
            <a:pPr marL="457200" indent="-457200">
              <a:spcAft>
                <a:spcPts val="700"/>
              </a:spcAft>
              <a:buFontTx/>
              <a:buAutoNum type="arabicPeriod"/>
              <a:defRPr/>
            </a:pPr>
            <a:r>
              <a:rPr lang="zh-TW" altLang="en-US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摟肩（</a:t>
            </a:r>
            <a:r>
              <a:rPr lang="en-US" altLang="zh-TW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Arm to shoulder</a:t>
            </a:r>
            <a:r>
              <a:rPr lang="zh-TW" altLang="en-US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）</a:t>
            </a:r>
          </a:p>
          <a:p>
            <a:pPr marL="457200" indent="-457200">
              <a:spcAft>
                <a:spcPts val="700"/>
              </a:spcAft>
              <a:buFontTx/>
              <a:buAutoNum type="arabicPeriod"/>
              <a:defRPr/>
            </a:pPr>
            <a:r>
              <a:rPr lang="zh-TW" altLang="en-US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摟腰（</a:t>
            </a:r>
            <a:r>
              <a:rPr lang="en-US" altLang="zh-TW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Arm to waist</a:t>
            </a:r>
            <a:r>
              <a:rPr lang="zh-TW" altLang="en-US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） </a:t>
            </a:r>
          </a:p>
          <a:p>
            <a:pPr marL="457200" indent="-457200">
              <a:spcAft>
                <a:spcPts val="700"/>
              </a:spcAft>
              <a:buFontTx/>
              <a:buAutoNum type="arabicPeriod"/>
              <a:defRPr/>
            </a:pPr>
            <a:r>
              <a:rPr lang="zh-TW" altLang="en-US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臉的接觸</a:t>
            </a:r>
            <a:r>
              <a:rPr lang="en-US" altLang="zh-TW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—</a:t>
            </a:r>
            <a:r>
              <a:rPr lang="zh-TW" altLang="en-US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包括接吻（</a:t>
            </a:r>
            <a:r>
              <a:rPr lang="en-US" altLang="zh-TW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Face to face</a:t>
            </a:r>
            <a:r>
              <a:rPr lang="zh-TW" altLang="en-US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）</a:t>
            </a:r>
          </a:p>
          <a:p>
            <a:pPr marL="457200" indent="-457200">
              <a:spcAft>
                <a:spcPts val="700"/>
              </a:spcAft>
              <a:buFontTx/>
              <a:buAutoNum type="arabicPeriod"/>
              <a:defRPr/>
            </a:pPr>
            <a:r>
              <a:rPr lang="zh-TW" altLang="en-US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手和頭的接觸（</a:t>
            </a:r>
            <a:r>
              <a:rPr lang="en-US" altLang="zh-TW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Hand to head</a:t>
            </a:r>
            <a:r>
              <a:rPr lang="zh-TW" altLang="en-US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）</a:t>
            </a:r>
          </a:p>
          <a:p>
            <a:pPr marL="457200" indent="-457200">
              <a:spcAft>
                <a:spcPts val="700"/>
              </a:spcAft>
              <a:buFontTx/>
              <a:buAutoNum type="arabicPeriod"/>
              <a:defRPr/>
            </a:pPr>
            <a:r>
              <a:rPr lang="zh-TW" altLang="en-US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手和身體的接觸（</a:t>
            </a:r>
            <a:r>
              <a:rPr lang="en-US" altLang="zh-TW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Hand to body</a:t>
            </a:r>
            <a:r>
              <a:rPr lang="zh-TW" altLang="en-US" sz="3100" dirty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）</a:t>
            </a:r>
          </a:p>
        </p:txBody>
      </p:sp>
      <p:sp>
        <p:nvSpPr>
          <p:cNvPr id="12" name="Line 3"/>
          <p:cNvSpPr>
            <a:spLocks noChangeShapeType="1"/>
          </p:cNvSpPr>
          <p:nvPr/>
        </p:nvSpPr>
        <p:spPr bwMode="auto">
          <a:xfrm>
            <a:off x="468313" y="2965450"/>
            <a:ext cx="828040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lgDashDot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7596188" y="1651000"/>
            <a:ext cx="95408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000" b="1">
                <a:solidFill>
                  <a:srgbClr val="0000CC"/>
                </a:solidFill>
                <a:latin typeface="Times New Roman" pitchFamily="18" charset="0"/>
              </a:rPr>
              <a:t>友誼</a:t>
            </a:r>
          </a:p>
        </p:txBody>
      </p:sp>
      <p:sp>
        <p:nvSpPr>
          <p:cNvPr id="14" name="Line 3"/>
          <p:cNvSpPr>
            <a:spLocks noChangeShapeType="1"/>
          </p:cNvSpPr>
          <p:nvPr/>
        </p:nvSpPr>
        <p:spPr bwMode="auto">
          <a:xfrm>
            <a:off x="468313" y="5732463"/>
            <a:ext cx="8278812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lgDashDot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7596188" y="3651250"/>
            <a:ext cx="95408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000" b="1">
                <a:solidFill>
                  <a:srgbClr val="0000CC"/>
                </a:solidFill>
                <a:latin typeface="Times New Roman" pitchFamily="18" charset="0"/>
              </a:rPr>
              <a:t>情侶</a:t>
            </a:r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7308850" y="5827713"/>
            <a:ext cx="183515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3000" b="1">
                <a:solidFill>
                  <a:srgbClr val="0000CC"/>
                </a:solidFill>
                <a:latin typeface="Times New Roman" pitchFamily="18" charset="0"/>
              </a:rPr>
              <a:t>親密接觸</a:t>
            </a:r>
          </a:p>
        </p:txBody>
      </p:sp>
      <p:pic>
        <p:nvPicPr>
          <p:cNvPr id="17" name="Picture 7" descr="sofortal_orange_yell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2440" y="44624"/>
            <a:ext cx="559526" cy="61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 animBg="1"/>
      <p:bldP spid="15" grpId="0"/>
      <p:bldP spid="1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男女界線</a:t>
            </a:r>
            <a:endParaRPr lang="zh-TW" altLang="en-US" sz="40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100" name="投影片編號版面配置區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E93C954-A00F-4327-A162-396DF19A7292}" type="slidenum">
              <a:rPr lang="en-US" altLang="zh-TW" smtClean="0"/>
              <a:pPr>
                <a:defRPr/>
              </a:pPr>
              <a:t>22</a:t>
            </a:fld>
            <a:endParaRPr lang="en-US" altLang="zh-TW" dirty="0" smtClean="0"/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457200" y="1268413"/>
            <a:ext cx="822960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kumimoji="0" lang="zh-TW" altLang="en-US" sz="3200" dirty="0">
                <a:solidFill>
                  <a:schemeClr val="accent5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與同性或異性的朋友接觸都需要清晰的界線</a:t>
            </a:r>
            <a:endParaRPr kumimoji="0" lang="en-US" altLang="zh-TW" sz="3200" dirty="0">
              <a:solidFill>
                <a:schemeClr val="accent5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kumimoji="0" lang="zh-TW" altLang="en-US" sz="3200" dirty="0">
                <a:solidFill>
                  <a:schemeClr val="accent5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因著性別和情感關係，身體的界線會不同</a:t>
            </a:r>
            <a:endParaRPr kumimoji="0" lang="en-US" altLang="zh-TW" sz="3200" dirty="0">
              <a:solidFill>
                <a:schemeClr val="accent5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kumimoji="0" lang="zh-TW" altLang="en-US" sz="3200" dirty="0">
                <a:solidFill>
                  <a:schemeClr val="accent5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尊重別人的身體界線，考慮對方的感受</a:t>
            </a:r>
            <a:endParaRPr kumimoji="0" lang="en-US" altLang="zh-TW" sz="3200" dirty="0">
              <a:solidFill>
                <a:schemeClr val="accent5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kumimoji="0" lang="zh-TW" altLang="en-US" sz="3200" dirty="0">
                <a:solidFill>
                  <a:schemeClr val="accent5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拒絕別人對自己不合宜的身體接觸</a:t>
            </a:r>
            <a:endParaRPr kumimoji="0" lang="en-US" altLang="zh-TW" sz="3200" dirty="0">
              <a:solidFill>
                <a:schemeClr val="accent5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endParaRPr kumimoji="0" lang="en-US" altLang="zh-TW" sz="3200" dirty="0">
              <a:solidFill>
                <a:schemeClr val="accent5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7" name="Picture 7" descr="sofortal_orange_yell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2440" y="44624"/>
            <a:ext cx="559526" cy="61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821534"/>
            <a:ext cx="2510408" cy="2510408"/>
          </a:xfrm>
          <a:prstGeom prst="rect">
            <a:avLst/>
          </a:prstGeom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總結</a:t>
            </a:r>
            <a:endParaRPr lang="zh-TW" altLang="en-US" sz="40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100" name="投影片編號版面配置區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CF21625-27C9-496F-AB81-938630BD1D59}" type="slidenum">
              <a:rPr lang="en-US" altLang="zh-TW" smtClean="0"/>
              <a:pPr>
                <a:defRPr/>
              </a:pPr>
              <a:t>23</a:t>
            </a:fld>
            <a:endParaRPr lang="en-US" altLang="zh-TW" dirty="0" smtClean="0"/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457200" y="1268413"/>
            <a:ext cx="822960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kumimoji="0" lang="zh-TW" altLang="en-US" sz="3200" dirty="0">
                <a:solidFill>
                  <a:schemeClr val="accent5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避免發展含糊不清的曖昧關係</a:t>
            </a:r>
            <a:endParaRPr kumimoji="0" lang="en-US" altLang="zh-TW" sz="3200" dirty="0">
              <a:solidFill>
                <a:schemeClr val="accent5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kumimoji="0" lang="zh-TW" altLang="en-US" sz="3200" dirty="0">
                <a:solidFill>
                  <a:schemeClr val="accent5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與同性或異性開展健康的友誼關係</a:t>
            </a:r>
            <a:endParaRPr kumimoji="0" lang="en-US" altLang="zh-TW" sz="3200" dirty="0">
              <a:solidFill>
                <a:schemeClr val="accent5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kumimoji="0" lang="zh-TW" altLang="en-US" sz="3200" dirty="0">
                <a:solidFill>
                  <a:schemeClr val="accent5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訂立身體界線，保持恰當的身體接觸</a:t>
            </a:r>
          </a:p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endParaRPr kumimoji="0" lang="en-US" altLang="zh-TW" sz="3200" dirty="0">
              <a:solidFill>
                <a:schemeClr val="accent5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6" name="Picture 7" descr="sofortal_orange_yell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2440" y="44624"/>
            <a:ext cx="559526" cy="61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250" name="Object 2"/>
          <p:cNvGraphicFramePr>
            <a:graphicFrameLocks noChangeAspect="1"/>
          </p:cNvGraphicFramePr>
          <p:nvPr/>
        </p:nvGraphicFramePr>
        <p:xfrm>
          <a:off x="3510514" y="836712"/>
          <a:ext cx="2285622" cy="26077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1" name="Photo Editor 影像" r:id="rId4" imgW="12800000" imgH="14114286" progId="">
                  <p:embed/>
                </p:oleObj>
              </mc:Choice>
              <mc:Fallback>
                <p:oleObj name="Photo Editor 影像" r:id="rId4" imgW="12800000" imgH="14114286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0514" y="836712"/>
                        <a:ext cx="2285622" cy="26077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9552" y="4005064"/>
            <a:ext cx="8062912" cy="1470025"/>
          </a:xfrm>
        </p:spPr>
        <p:txBody>
          <a:bodyPr>
            <a:normAutofit/>
          </a:bodyPr>
          <a:lstStyle/>
          <a:p>
            <a:pPr algn="ctr"/>
            <a:r>
              <a:rPr lang="en-US" altLang="zh-TW" b="1" dirty="0">
                <a:solidFill>
                  <a:srgbClr val="B80023"/>
                </a:solidFill>
                <a:effectLst/>
              </a:rPr>
              <a:t>http://</a:t>
            </a:r>
            <a:r>
              <a:rPr lang="en-US" altLang="zh-TW" b="1" dirty="0" smtClean="0">
                <a:solidFill>
                  <a:srgbClr val="B80023"/>
                </a:solidFill>
                <a:effectLst/>
              </a:rPr>
              <a:t>www.truth-light.org.hk</a:t>
            </a:r>
            <a:endParaRPr lang="en-US" altLang="zh-TW" b="1" dirty="0">
              <a:solidFill>
                <a:srgbClr val="B80023"/>
              </a:solidFill>
              <a:effectLst/>
            </a:endParaRPr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>
          <a:xfrm>
            <a:off x="1662832" y="5263480"/>
            <a:ext cx="6005512" cy="685800"/>
          </a:xfrm>
        </p:spPr>
        <p:txBody>
          <a:bodyPr>
            <a:noAutofit/>
          </a:bodyPr>
          <a:lstStyle/>
          <a:p>
            <a:pPr algn="ctr"/>
            <a:r>
              <a:rPr lang="zh-TW" altLang="en-US" sz="2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版權屬明光社所有  </a:t>
            </a:r>
            <a:r>
              <a:rPr lang="en-US" altLang="zh-TW" sz="2400" dirty="0" smtClean="0">
                <a:solidFill>
                  <a:schemeClr val="tx1"/>
                </a:solidFill>
                <a:latin typeface="新細明體" pitchFamily="18" charset="-120"/>
                <a:ea typeface="新細明體" pitchFamily="18" charset="-120"/>
              </a:rPr>
              <a:t>All rights reserved</a:t>
            </a:r>
            <a:endParaRPr lang="zh-TW" altLang="en-US" sz="2400" dirty="0" smtClean="0">
              <a:solidFill>
                <a:schemeClr val="tx1"/>
              </a:solidFill>
              <a:latin typeface="新細明體" pitchFamily="18" charset="-120"/>
              <a:ea typeface="新細明體" pitchFamily="18" charset="-120"/>
            </a:endParaRPr>
          </a:p>
          <a:p>
            <a:endParaRPr lang="zh-TW" altLang="en-US" sz="2400" dirty="0">
              <a:solidFill>
                <a:schemeClr val="tx1"/>
              </a:solidFill>
              <a:latin typeface="新細明體" pitchFamily="18" charset="-12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523262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3" descr="C:\Users\Kace\Desktop\67716624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293096"/>
            <a:ext cx="1916112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2" name="Subtitle 2"/>
          <p:cNvSpPr txBox="1">
            <a:spLocks/>
          </p:cNvSpPr>
          <p:nvPr/>
        </p:nvSpPr>
        <p:spPr bwMode="auto">
          <a:xfrm>
            <a:off x="2720975" y="2852936"/>
            <a:ext cx="61722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kumimoji="0" lang="zh-TW" altLang="en-US" sz="2400" b="1" dirty="0">
                <a:solidFill>
                  <a:schemeClr val="bg1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明光社網站</a:t>
            </a:r>
            <a:endParaRPr kumimoji="0" lang="en-US" altLang="zh-TW" sz="2400" b="1" dirty="0">
              <a:solidFill>
                <a:schemeClr val="bg1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altLang="zh-TW" sz="2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http://www.truth-light.org.hk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kumimoji="0" lang="en-US" altLang="zh-TW" sz="2400" b="1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kumimoji="0" lang="en-US" altLang="zh-TW" sz="2400" b="1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kumimoji="0" lang="en-US" altLang="zh-TW" sz="2400" b="1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kumimoji="0" lang="zh-TW" altLang="en-US" sz="2400" b="1" dirty="0">
                <a:solidFill>
                  <a:schemeClr val="bg1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明光社</a:t>
            </a:r>
            <a:r>
              <a:rPr kumimoji="0" lang="en-US" altLang="zh-TW" sz="2400" b="1" dirty="0">
                <a:solidFill>
                  <a:schemeClr val="bg1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FB</a:t>
            </a:r>
            <a:r>
              <a:rPr kumimoji="0" lang="zh-TW" altLang="en-US" sz="2400" b="1" dirty="0">
                <a:solidFill>
                  <a:schemeClr val="bg1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專頁</a:t>
            </a:r>
            <a:endParaRPr kumimoji="0" lang="en-US" altLang="zh-TW" sz="2400" b="1" dirty="0">
              <a:solidFill>
                <a:schemeClr val="bg1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altLang="zh-TW" sz="2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http://www.facebook.com/Soc.of.TruthLight</a:t>
            </a:r>
            <a:endParaRPr kumimoji="0" lang="zh-TW" altLang="en-US" sz="2400" b="1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pic>
        <p:nvPicPr>
          <p:cNvPr id="32773" name="Picture 3" descr="sofortal_orange_yello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1556792"/>
            <a:ext cx="1872580" cy="2064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4" name="Picture 3" descr="sofortal_orange_yellow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</a:blip>
          <a:srcRect l="67244" r="9367"/>
          <a:stretch>
            <a:fillRect/>
          </a:stretch>
        </p:blipFill>
        <p:spPr bwMode="auto">
          <a:xfrm>
            <a:off x="899592" y="4437112"/>
            <a:ext cx="409575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zh-TW" altLang="en-GB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微軟正黑體" pitchFamily="34" charset="-120"/>
                <a:ea typeface="微軟正黑體" pitchFamily="34" charset="-120"/>
              </a:rPr>
              <a:t>注意：基於版權關係，</a:t>
            </a:r>
            <a:r>
              <a:rPr lang="en-US" altLang="zh-TW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微軟正黑體" pitchFamily="34" charset="-120"/>
                <a:ea typeface="微軟正黑體" pitchFamily="34" charset="-120"/>
              </a:rPr>
            </a:br>
            <a:r>
              <a:rPr lang="zh-TW" altLang="en-GB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微軟正黑體" pitchFamily="34" charset="-120"/>
                <a:ea typeface="微軟正黑體" pitchFamily="34" charset="-120"/>
              </a:rPr>
              <a:t>此教材只作非牟利教育用途！</a:t>
            </a:r>
            <a:endParaRPr lang="zh-TW" altLang="en-US" sz="2800" dirty="0"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課堂目的</a:t>
            </a:r>
            <a:endParaRPr lang="zh-TW" altLang="en-US" sz="40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268413"/>
            <a:ext cx="8229600" cy="24479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120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en-US" sz="3200" dirty="0" smtClean="0">
                <a:solidFill>
                  <a:schemeClr val="accent5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分辨友情與曖昧關係</a:t>
            </a:r>
          </a:p>
          <a:p>
            <a:pPr marL="274320" indent="-274320" eaLnBrk="1" fontAlgn="auto" hangingPunct="1">
              <a:spcBef>
                <a:spcPts val="120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en-US" sz="3200" dirty="0" smtClean="0">
                <a:solidFill>
                  <a:schemeClr val="accent5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學習與異性朋友相處時應有的態度及技巧</a:t>
            </a:r>
          </a:p>
          <a:p>
            <a:pPr marL="274320" indent="-274320" eaLnBrk="1" fontAlgn="auto" hangingPunct="1">
              <a:spcBef>
                <a:spcPts val="120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en-US" sz="3200" dirty="0" smtClean="0">
                <a:solidFill>
                  <a:schemeClr val="accent5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釐清不同關係的身體界線</a:t>
            </a:r>
            <a:endParaRPr lang="zh-TW" altLang="en-US" sz="3200" dirty="0">
              <a:solidFill>
                <a:schemeClr val="accent5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054" name="投影片編號版面配置區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681B512-223A-47B7-9FA0-CFB88C356081}" type="slidenum">
              <a:rPr lang="en-US" altLang="zh-TW" smtClean="0"/>
              <a:pPr>
                <a:defRPr/>
              </a:pPr>
              <a:t>3</a:t>
            </a:fld>
            <a:endParaRPr lang="en-US" altLang="zh-TW" dirty="0" smtClean="0"/>
          </a:p>
        </p:txBody>
      </p:sp>
      <p:pic>
        <p:nvPicPr>
          <p:cNvPr id="7" name="Picture 7" descr="sofortal_orange_yell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2440" y="44624"/>
            <a:ext cx="559526" cy="61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3429000"/>
            <a:ext cx="2465387" cy="2465387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曖昧探測器</a:t>
            </a:r>
            <a:endParaRPr lang="zh-TW" altLang="en-US" sz="40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100" name="投影片編號版面配置區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8095F91-2736-4009-BFAB-954D7B31589E}" type="slidenum">
              <a:rPr lang="en-US" altLang="zh-TW" smtClean="0"/>
              <a:pPr>
                <a:defRPr/>
              </a:pPr>
              <a:t>4</a:t>
            </a:fld>
            <a:endParaRPr lang="en-US" altLang="zh-TW" dirty="0" smtClean="0"/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457200" y="1268413"/>
            <a:ext cx="822960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kumimoji="0" lang="zh-TW" altLang="en-US" sz="3200" dirty="0">
                <a:solidFill>
                  <a:schemeClr val="accent5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全班分組，五至六人一組</a:t>
            </a:r>
            <a:endParaRPr kumimoji="0" lang="en-US" altLang="zh-TW" sz="3200" dirty="0">
              <a:solidFill>
                <a:schemeClr val="accent5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kumimoji="0" lang="zh-TW" altLang="en-US" sz="3200" dirty="0">
                <a:solidFill>
                  <a:schemeClr val="accent5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每組有兩張寫著「有野」或「冇野」的牌子</a:t>
            </a:r>
          </a:p>
          <a:p>
            <a:pPr marL="274320" indent="-274320" fontAlgn="auto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kumimoji="0" lang="zh-TW" altLang="en-US" sz="3200" dirty="0">
                <a:solidFill>
                  <a:schemeClr val="accent5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討論以下情境是「有野」或是「冇野」，並舉牌表態</a:t>
            </a:r>
          </a:p>
        </p:txBody>
      </p:sp>
      <p:pic>
        <p:nvPicPr>
          <p:cNvPr id="7" name="Picture 7" descr="sofortal_orange_yell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2440" y="44624"/>
            <a:ext cx="559526" cy="61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88412">
            <a:off x="5667269" y="3660171"/>
            <a:ext cx="2420365" cy="2420365"/>
          </a:xfrm>
          <a:prstGeom prst="rect">
            <a:avLst/>
          </a:prstGeo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solidFill>
                  <a:schemeClr val="accent5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情景一</a:t>
            </a:r>
            <a:endParaRPr lang="zh-TW" altLang="en-US" sz="4000" dirty="0">
              <a:solidFill>
                <a:schemeClr val="accent5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124" name="投影片編號版面配置區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16E9569-8BD3-425D-B62F-E3526AB1A54E}" type="slidenum">
              <a:rPr lang="en-US" altLang="zh-TW" smtClean="0"/>
              <a:pPr>
                <a:defRPr/>
              </a:pPr>
              <a:t>5</a:t>
            </a:fld>
            <a:endParaRPr lang="en-US" altLang="zh-TW" dirty="0" smtClean="0"/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457200" y="1844675"/>
            <a:ext cx="8229600" cy="3095625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kumimoji="0" lang="zh-TW" altLang="en-US" sz="4000" u="sng" dirty="0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芳芳</a:t>
            </a:r>
            <a:r>
              <a:rPr kumimoji="0" lang="zh-TW" altLang="en-US" sz="4000" dirty="0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留意到</a:t>
            </a:r>
            <a:r>
              <a:rPr kumimoji="0" lang="zh-TW" altLang="en-US" sz="4000" u="sng" dirty="0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阿志</a:t>
            </a:r>
            <a:r>
              <a:rPr kumimoji="0" lang="zh-TW" altLang="en-US" sz="4000" dirty="0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近日經常唉聲嘆氣，主動陪他傾計，還送書籤鼓勵他。</a:t>
            </a:r>
          </a:p>
        </p:txBody>
      </p:sp>
      <p:sp>
        <p:nvSpPr>
          <p:cNvPr id="6" name="圓角矩形 5"/>
          <p:cNvSpPr/>
          <p:nvPr/>
        </p:nvSpPr>
        <p:spPr>
          <a:xfrm>
            <a:off x="1187450" y="4437063"/>
            <a:ext cx="2663825" cy="136842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5000" dirty="0">
                <a:solidFill>
                  <a:schemeClr val="tx1"/>
                </a:solidFill>
              </a:rPr>
              <a:t>有野</a:t>
            </a:r>
          </a:p>
        </p:txBody>
      </p:sp>
      <p:sp>
        <p:nvSpPr>
          <p:cNvPr id="7" name="圓角矩形 6"/>
          <p:cNvSpPr/>
          <p:nvPr/>
        </p:nvSpPr>
        <p:spPr>
          <a:xfrm>
            <a:off x="5292725" y="4437063"/>
            <a:ext cx="2663825" cy="13684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5000" dirty="0">
                <a:solidFill>
                  <a:schemeClr val="tx1"/>
                </a:solidFill>
              </a:rPr>
              <a:t>冇野</a:t>
            </a:r>
          </a:p>
        </p:txBody>
      </p:sp>
      <p:cxnSp>
        <p:nvCxnSpPr>
          <p:cNvPr id="10" name="直線接點 9"/>
          <p:cNvCxnSpPr/>
          <p:nvPr/>
        </p:nvCxnSpPr>
        <p:spPr>
          <a:xfrm>
            <a:off x="4500563" y="4005263"/>
            <a:ext cx="0" cy="2160587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Picture 7" descr="sofortal_orange_yell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2440" y="44624"/>
            <a:ext cx="559526" cy="61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solidFill>
                  <a:schemeClr val="accent5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情景二</a:t>
            </a:r>
            <a:endParaRPr lang="zh-TW" altLang="en-US" sz="4000" dirty="0">
              <a:solidFill>
                <a:schemeClr val="accent5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148" name="投影片編號版面配置區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3C047D1-5A56-447F-93EA-2F95CE39E6DE}" type="slidenum">
              <a:rPr lang="en-US" altLang="zh-TW" smtClean="0"/>
              <a:pPr>
                <a:defRPr/>
              </a:pPr>
              <a:t>6</a:t>
            </a:fld>
            <a:endParaRPr lang="en-US" altLang="zh-TW" dirty="0" smtClean="0"/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457200" y="1844675"/>
            <a:ext cx="8229600" cy="3095625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kumimoji="0" lang="zh-TW" altLang="en-US" sz="4000" u="sng" dirty="0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傑仔</a:t>
            </a:r>
            <a:r>
              <a:rPr kumimoji="0" lang="zh-TW" altLang="en-US" sz="4000" dirty="0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和</a:t>
            </a:r>
            <a:r>
              <a:rPr kumimoji="0" lang="zh-TW" altLang="en-US" sz="4000" u="sng" dirty="0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小玲</a:t>
            </a:r>
            <a:r>
              <a:rPr kumimoji="0" lang="zh-TW" altLang="en-US" sz="4000" dirty="0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每天都用</a:t>
            </a:r>
            <a:r>
              <a:rPr kumimoji="0" lang="en-US" altLang="zh-TW" sz="4000" dirty="0" err="1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whatsapp</a:t>
            </a:r>
            <a:r>
              <a:rPr kumimoji="0" lang="zh-TW" altLang="en-US" sz="4000" dirty="0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傾計。有時</a:t>
            </a:r>
            <a:r>
              <a:rPr kumimoji="0" lang="zh-TW" altLang="en-US" sz="4000" u="sng" dirty="0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傑仔</a:t>
            </a:r>
            <a:r>
              <a:rPr kumimoji="0" lang="zh-TW" altLang="en-US" sz="4000" dirty="0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沒有回應，</a:t>
            </a:r>
            <a:r>
              <a:rPr kumimoji="0" lang="zh-TW" altLang="en-US" sz="4000" u="sng" dirty="0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小玲</a:t>
            </a:r>
            <a:r>
              <a:rPr kumimoji="0" lang="zh-TW" altLang="en-US" sz="4000" dirty="0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會追問是怎麼回事。</a:t>
            </a:r>
          </a:p>
        </p:txBody>
      </p:sp>
      <p:sp>
        <p:nvSpPr>
          <p:cNvPr id="6" name="圓角矩形 5"/>
          <p:cNvSpPr/>
          <p:nvPr/>
        </p:nvSpPr>
        <p:spPr>
          <a:xfrm>
            <a:off x="1187450" y="4437063"/>
            <a:ext cx="2663825" cy="136842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5000" dirty="0">
                <a:solidFill>
                  <a:schemeClr val="tx1"/>
                </a:solidFill>
              </a:rPr>
              <a:t>有野</a:t>
            </a:r>
          </a:p>
        </p:txBody>
      </p:sp>
      <p:sp>
        <p:nvSpPr>
          <p:cNvPr id="7" name="圓角矩形 6"/>
          <p:cNvSpPr/>
          <p:nvPr/>
        </p:nvSpPr>
        <p:spPr>
          <a:xfrm>
            <a:off x="5292725" y="4437063"/>
            <a:ext cx="2663825" cy="13684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5000" dirty="0">
                <a:solidFill>
                  <a:schemeClr val="tx1"/>
                </a:solidFill>
              </a:rPr>
              <a:t>冇野</a:t>
            </a:r>
          </a:p>
        </p:txBody>
      </p:sp>
      <p:cxnSp>
        <p:nvCxnSpPr>
          <p:cNvPr id="9" name="直線接點 8"/>
          <p:cNvCxnSpPr/>
          <p:nvPr/>
        </p:nvCxnSpPr>
        <p:spPr>
          <a:xfrm>
            <a:off x="4500563" y="4005263"/>
            <a:ext cx="0" cy="2160587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" name="Picture 7" descr="sofortal_orange_yell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2440" y="44624"/>
            <a:ext cx="559526" cy="61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solidFill>
                  <a:schemeClr val="accent5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情景三</a:t>
            </a:r>
            <a:endParaRPr lang="zh-TW" altLang="en-US" sz="4000" dirty="0">
              <a:solidFill>
                <a:schemeClr val="accent5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172" name="投影片編號版面配置區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D769431-B982-4E51-9A24-3998755D6EF9}" type="slidenum">
              <a:rPr lang="en-US" altLang="zh-TW" smtClean="0"/>
              <a:pPr>
                <a:defRPr/>
              </a:pPr>
              <a:t>7</a:t>
            </a:fld>
            <a:endParaRPr lang="en-US" altLang="zh-TW" smtClean="0"/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457200" y="1844675"/>
            <a:ext cx="8229600" cy="3095625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kumimoji="0" lang="zh-TW" altLang="en-US" sz="4000" dirty="0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最近</a:t>
            </a:r>
            <a:r>
              <a:rPr kumimoji="0" lang="zh-TW" altLang="en-US" sz="4000" u="sng" dirty="0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阿威</a:t>
            </a:r>
            <a:r>
              <a:rPr kumimoji="0" lang="zh-TW" altLang="en-US" sz="4000" dirty="0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常常遇到不順利的事。他每次心情不好，總會找</a:t>
            </a:r>
            <a:r>
              <a:rPr kumimoji="0" lang="zh-TW" altLang="en-US" sz="4000" u="sng" dirty="0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小美</a:t>
            </a:r>
            <a:r>
              <a:rPr kumimoji="0" lang="zh-TW" altLang="en-US" sz="4000" dirty="0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傾談。</a:t>
            </a:r>
          </a:p>
        </p:txBody>
      </p:sp>
      <p:sp>
        <p:nvSpPr>
          <p:cNvPr id="6" name="圓角矩形 5"/>
          <p:cNvSpPr/>
          <p:nvPr/>
        </p:nvSpPr>
        <p:spPr>
          <a:xfrm>
            <a:off x="1187450" y="4437063"/>
            <a:ext cx="2663825" cy="136842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5000" dirty="0">
                <a:solidFill>
                  <a:schemeClr val="tx1"/>
                </a:solidFill>
              </a:rPr>
              <a:t>有野</a:t>
            </a:r>
          </a:p>
        </p:txBody>
      </p:sp>
      <p:sp>
        <p:nvSpPr>
          <p:cNvPr id="7" name="圓角矩形 6"/>
          <p:cNvSpPr/>
          <p:nvPr/>
        </p:nvSpPr>
        <p:spPr>
          <a:xfrm>
            <a:off x="5292725" y="4437063"/>
            <a:ext cx="2663825" cy="13684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5000" dirty="0">
                <a:solidFill>
                  <a:schemeClr val="tx1"/>
                </a:solidFill>
              </a:rPr>
              <a:t>冇野</a:t>
            </a:r>
          </a:p>
        </p:txBody>
      </p:sp>
      <p:cxnSp>
        <p:nvCxnSpPr>
          <p:cNvPr id="9" name="直線接點 8"/>
          <p:cNvCxnSpPr/>
          <p:nvPr/>
        </p:nvCxnSpPr>
        <p:spPr>
          <a:xfrm>
            <a:off x="4500563" y="4005263"/>
            <a:ext cx="0" cy="2160587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" name="Picture 7" descr="sofortal_orange_yell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2440" y="44624"/>
            <a:ext cx="559526" cy="61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solidFill>
                  <a:schemeClr val="accent5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情景四</a:t>
            </a:r>
            <a:endParaRPr lang="zh-TW" altLang="en-US" sz="4000" dirty="0">
              <a:solidFill>
                <a:schemeClr val="accent5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196" name="投影片編號版面配置區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7A7D5B9-2069-4181-874F-54FB091FB7E4}" type="slidenum">
              <a:rPr lang="en-US" altLang="zh-TW" smtClean="0"/>
              <a:pPr>
                <a:defRPr/>
              </a:pPr>
              <a:t>8</a:t>
            </a:fld>
            <a:endParaRPr lang="en-US" altLang="zh-TW" smtClean="0"/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457200" y="1844675"/>
            <a:ext cx="8229600" cy="3095625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kumimoji="0" lang="zh-TW" altLang="en-US" sz="4000" u="sng" dirty="0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華仔</a:t>
            </a:r>
            <a:r>
              <a:rPr kumimoji="0" lang="zh-TW" altLang="en-US" sz="4000" dirty="0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和</a:t>
            </a:r>
            <a:r>
              <a:rPr kumimoji="0" lang="zh-TW" altLang="en-US" sz="4000" u="sng" dirty="0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小慧</a:t>
            </a:r>
            <a:r>
              <a:rPr kumimoji="0" lang="zh-TW" altLang="en-US" sz="4000" dirty="0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是好朋友，他們每次傾計都靠得很近，有時</a:t>
            </a:r>
            <a:r>
              <a:rPr kumimoji="0" lang="zh-TW" altLang="en-US" sz="4000" u="sng" dirty="0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華仔</a:t>
            </a:r>
            <a:r>
              <a:rPr kumimoji="0" lang="zh-TW" altLang="en-US" sz="4000" dirty="0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還會摸</a:t>
            </a:r>
            <a:r>
              <a:rPr kumimoji="0" lang="zh-TW" altLang="en-US" sz="4000" u="sng" dirty="0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小慧</a:t>
            </a:r>
            <a:r>
              <a:rPr kumimoji="0" lang="zh-TW" altLang="en-US" sz="4000" dirty="0">
                <a:solidFill>
                  <a:schemeClr val="bg2">
                    <a:lumMod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的臉。</a:t>
            </a:r>
          </a:p>
        </p:txBody>
      </p:sp>
      <p:sp>
        <p:nvSpPr>
          <p:cNvPr id="6" name="圓角矩形 5"/>
          <p:cNvSpPr/>
          <p:nvPr/>
        </p:nvSpPr>
        <p:spPr>
          <a:xfrm>
            <a:off x="1187450" y="4437063"/>
            <a:ext cx="2663825" cy="136842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5000" dirty="0">
                <a:solidFill>
                  <a:schemeClr val="tx1"/>
                </a:solidFill>
              </a:rPr>
              <a:t>有野</a:t>
            </a:r>
          </a:p>
        </p:txBody>
      </p:sp>
      <p:sp>
        <p:nvSpPr>
          <p:cNvPr id="7" name="圓角矩形 6"/>
          <p:cNvSpPr/>
          <p:nvPr/>
        </p:nvSpPr>
        <p:spPr>
          <a:xfrm>
            <a:off x="5292725" y="4437063"/>
            <a:ext cx="2663825" cy="13684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5000" dirty="0">
                <a:solidFill>
                  <a:schemeClr val="tx1"/>
                </a:solidFill>
              </a:rPr>
              <a:t>冇野</a:t>
            </a:r>
          </a:p>
        </p:txBody>
      </p:sp>
      <p:cxnSp>
        <p:nvCxnSpPr>
          <p:cNvPr id="9" name="直線接點 8"/>
          <p:cNvCxnSpPr/>
          <p:nvPr/>
        </p:nvCxnSpPr>
        <p:spPr>
          <a:xfrm>
            <a:off x="4500563" y="4005263"/>
            <a:ext cx="0" cy="2160587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" name="Picture 7" descr="sofortal_orange_yell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2440" y="44624"/>
            <a:ext cx="559526" cy="61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 smtClean="0">
                <a:solidFill>
                  <a:schemeClr val="accent1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曖昧關係</a:t>
            </a:r>
            <a:endParaRPr lang="zh-TW" altLang="en-US" sz="40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268413"/>
            <a:ext cx="8229600" cy="540067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120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en-US" sz="3200" dirty="0" smtClean="0">
                <a:solidFill>
                  <a:schemeClr val="accent5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有情侶的行為，但不承認有情侶的關係</a:t>
            </a:r>
            <a:endParaRPr lang="en-US" altLang="zh-TW" sz="3200" dirty="0" smtClean="0">
              <a:solidFill>
                <a:schemeClr val="accent5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274320" indent="-274320" eaLnBrk="1" fontAlgn="auto" hangingPunct="1">
              <a:spcBef>
                <a:spcPts val="1200"/>
              </a:spcBef>
              <a:spcAft>
                <a:spcPts val="0"/>
              </a:spcAft>
              <a:buFont typeface="Wingdings 3"/>
              <a:buChar char=""/>
              <a:defRPr/>
            </a:pPr>
            <a:r>
              <a:rPr lang="zh-TW" altLang="en-US" sz="3200" dirty="0" smtClean="0">
                <a:solidFill>
                  <a:schemeClr val="accent5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有時難以分辨出於友誼或好感的行為</a:t>
            </a:r>
          </a:p>
        </p:txBody>
      </p:sp>
      <p:sp>
        <p:nvSpPr>
          <p:cNvPr id="2054" name="投影片編號版面配置區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D81CB09-4AEB-44E1-90F8-E7E390E381C8}" type="slidenum">
              <a:rPr lang="en-US" altLang="zh-TW" smtClean="0"/>
              <a:pPr>
                <a:defRPr/>
              </a:pPr>
              <a:t>9</a:t>
            </a:fld>
            <a:endParaRPr lang="en-US" altLang="zh-TW" dirty="0" smtClean="0"/>
          </a:p>
        </p:txBody>
      </p:sp>
      <p:pic>
        <p:nvPicPr>
          <p:cNvPr id="7" name="Picture 7" descr="sofortal_orange_yell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2440" y="44624"/>
            <a:ext cx="559526" cy="61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140968"/>
            <a:ext cx="2942456" cy="2942456"/>
          </a:xfrm>
          <a:prstGeom prst="rect">
            <a:avLst/>
          </a:prstGeom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原創">
  <a:themeElements>
    <a:clrScheme name="神韻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原創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原創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神韻">
    <a:dk1>
      <a:sysClr val="windowText" lastClr="000000"/>
    </a:dk1>
    <a:lt1>
      <a:sysClr val="window" lastClr="FFFFFF"/>
    </a:lt1>
    <a:dk2>
      <a:srgbClr val="666666"/>
    </a:dk2>
    <a:lt2>
      <a:srgbClr val="D2D2D2"/>
    </a:lt2>
    <a:accent1>
      <a:srgbClr val="FF388C"/>
    </a:accent1>
    <a:accent2>
      <a:srgbClr val="E40059"/>
    </a:accent2>
    <a:accent3>
      <a:srgbClr val="9C007F"/>
    </a:accent3>
    <a:accent4>
      <a:srgbClr val="68007F"/>
    </a:accent4>
    <a:accent5>
      <a:srgbClr val="005BD3"/>
    </a:accent5>
    <a:accent6>
      <a:srgbClr val="00349E"/>
    </a:accent6>
    <a:hlink>
      <a:srgbClr val="17BBFD"/>
    </a:hlink>
    <a:folHlink>
      <a:srgbClr val="FF79C2"/>
    </a:folHlink>
  </a:clrScheme>
</a:themeOverride>
</file>

<file path=ppt/theme/themeOverride2.xml><?xml version="1.0" encoding="utf-8"?>
<a:themeOverride xmlns:a="http://schemas.openxmlformats.org/drawingml/2006/main">
  <a:clrScheme name="神韻">
    <a:dk1>
      <a:sysClr val="windowText" lastClr="000000"/>
    </a:dk1>
    <a:lt1>
      <a:sysClr val="window" lastClr="FFFFFF"/>
    </a:lt1>
    <a:dk2>
      <a:srgbClr val="666666"/>
    </a:dk2>
    <a:lt2>
      <a:srgbClr val="D2D2D2"/>
    </a:lt2>
    <a:accent1>
      <a:srgbClr val="FF388C"/>
    </a:accent1>
    <a:accent2>
      <a:srgbClr val="E40059"/>
    </a:accent2>
    <a:accent3>
      <a:srgbClr val="9C007F"/>
    </a:accent3>
    <a:accent4>
      <a:srgbClr val="68007F"/>
    </a:accent4>
    <a:accent5>
      <a:srgbClr val="005BD3"/>
    </a:accent5>
    <a:accent6>
      <a:srgbClr val="00349E"/>
    </a:accent6>
    <a:hlink>
      <a:srgbClr val="17BBFD"/>
    </a:hlink>
    <a:folHlink>
      <a:srgbClr val="FF79C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1318</TotalTime>
  <Words>879</Words>
  <Application>Microsoft Office PowerPoint</Application>
  <PresentationFormat>如螢幕大小 (4:3)</PresentationFormat>
  <Paragraphs>173</Paragraphs>
  <Slides>25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25</vt:i4>
      </vt:variant>
    </vt:vector>
  </HeadingPairs>
  <TitlesOfParts>
    <vt:vector size="38" baseType="lpstr">
      <vt:lpstr>微軟正黑體</vt:lpstr>
      <vt:lpstr>新細明體</vt:lpstr>
      <vt:lpstr>標楷體</vt:lpstr>
      <vt:lpstr>Arial</vt:lpstr>
      <vt:lpstr>Bookman Old Style</vt:lpstr>
      <vt:lpstr>Calibri</vt:lpstr>
      <vt:lpstr>Gill Sans MT</vt:lpstr>
      <vt:lpstr>Times New Roman</vt:lpstr>
      <vt:lpstr>Verdana</vt:lpstr>
      <vt:lpstr>Wingdings</vt:lpstr>
      <vt:lpstr>Wingdings 3</vt:lpstr>
      <vt:lpstr>原創</vt:lpstr>
      <vt:lpstr>Photo Editor 影像</vt:lpstr>
      <vt:lpstr>PowerPoint 簡報</vt:lpstr>
      <vt:lpstr>關注生命倫理　正視社會歪風</vt:lpstr>
      <vt:lpstr>課堂目的</vt:lpstr>
      <vt:lpstr>曖昧探測器</vt:lpstr>
      <vt:lpstr>情景一</vt:lpstr>
      <vt:lpstr>情景二</vt:lpstr>
      <vt:lpstr>情景三</vt:lpstr>
      <vt:lpstr>情景四</vt:lpstr>
      <vt:lpstr>曖昧關係</vt:lpstr>
      <vt:lpstr>曖昧男女</vt:lpstr>
      <vt:lpstr>分組討論</vt:lpstr>
      <vt:lpstr>友情 vs 曖昧關係 </vt:lpstr>
      <vt:lpstr>愛情三角理論</vt:lpstr>
      <vt:lpstr>男女相處</vt:lpstr>
      <vt:lpstr>男女相處</vt:lpstr>
      <vt:lpstr>曖昧關係的原因</vt:lpstr>
      <vt:lpstr>訂立身體界線</vt:lpstr>
      <vt:lpstr>訂立身體界線</vt:lpstr>
      <vt:lpstr>訂立身體界線</vt:lpstr>
      <vt:lpstr>訂立身體界線</vt:lpstr>
      <vt:lpstr>身體界線 (Desmond Morris)</vt:lpstr>
      <vt:lpstr>男女界線</vt:lpstr>
      <vt:lpstr>總結</vt:lpstr>
      <vt:lpstr>http://www.truth-light.org.hk</vt:lpstr>
      <vt:lpstr>注意：基於版權關係， 此教材只作非牟利教育用途！</vt:lpstr>
    </vt:vector>
  </TitlesOfParts>
  <Manager/>
  <Company>The Society for Truth and Light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subject/>
  <dc:creator>Yung</dc:creator>
  <cp:keywords/>
  <dc:description/>
  <cp:lastModifiedBy>yung</cp:lastModifiedBy>
  <cp:revision>126</cp:revision>
  <cp:lastPrinted>1601-01-01T00:00:00Z</cp:lastPrinted>
  <dcterms:created xsi:type="dcterms:W3CDTF">2012-07-17T09:35:17Z</dcterms:created>
  <dcterms:modified xsi:type="dcterms:W3CDTF">2016-01-06T10:00:02Z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TC102037571033</vt:lpwstr>
  </property>
</Properties>
</file>